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2" r:id="rId9"/>
    <p:sldId id="263" r:id="rId10"/>
    <p:sldId id="266" r:id="rId11"/>
    <p:sldId id="268" r:id="rId12"/>
    <p:sldId id="269" r:id="rId13"/>
    <p:sldId id="270" r:id="rId14"/>
    <p:sldId id="264" r:id="rId15"/>
    <p:sldId id="271" r:id="rId16"/>
    <p:sldId id="272" r:id="rId17"/>
    <p:sldId id="273" r:id="rId18"/>
    <p:sldId id="267" r:id="rId19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4FCD9"/>
    <a:srgbClr val="CCECFF"/>
    <a:srgbClr val="F4F6F5"/>
    <a:srgbClr val="E4E9EC"/>
    <a:srgbClr val="FFC5FF"/>
    <a:srgbClr val="99FF99"/>
    <a:srgbClr val="FFDDFF"/>
    <a:srgbClr val="A7D9EB"/>
    <a:srgbClr val="84C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2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85B87-CAF4-456C-888D-71422FD82685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70F8E-E410-48B9-9468-465F689D2FAC}">
      <dgm:prSet phldrT="[Text]" custT="1"/>
      <dgm:spPr/>
      <dgm:t>
        <a:bodyPr/>
        <a:lstStyle/>
        <a:p>
          <a:pPr rtl="1"/>
          <a:r>
            <a:rPr lang="fa-IR" sz="5200" b="1" dirty="0">
              <a:cs typeface="B Nazanin" panose="00000400000000000000" pitchFamily="2" charset="-78"/>
            </a:rPr>
            <a:t>فاکتورهای </a:t>
          </a:r>
          <a:r>
            <a:rPr lang="fa-IR" sz="5200" b="1" dirty="0" err="1">
              <a:cs typeface="B Nazanin" panose="00000400000000000000" pitchFamily="2" charset="-78"/>
            </a:rPr>
            <a:t>زمان‌بندی</a:t>
          </a:r>
          <a:endParaRPr lang="en-US" sz="5200" b="1" dirty="0">
            <a:cs typeface="B Nazanin" panose="00000400000000000000" pitchFamily="2" charset="-78"/>
          </a:endParaRPr>
        </a:p>
      </dgm:t>
    </dgm:pt>
    <dgm:pt modelId="{72E03D46-84FA-4B5D-822F-B3D211609DA7}" type="parTrans" cxnId="{DA90AF87-FB6B-4017-AAF4-37B96D90B5EB}">
      <dgm:prSet/>
      <dgm:spPr/>
      <dgm:t>
        <a:bodyPr/>
        <a:lstStyle/>
        <a:p>
          <a:endParaRPr lang="en-US"/>
        </a:p>
      </dgm:t>
    </dgm:pt>
    <dgm:pt modelId="{AB88DB63-DB11-44BA-9C33-9B9610331901}" type="sibTrans" cxnId="{DA90AF87-FB6B-4017-AAF4-37B96D90B5EB}">
      <dgm:prSet/>
      <dgm:spPr/>
      <dgm:t>
        <a:bodyPr/>
        <a:lstStyle/>
        <a:p>
          <a:endParaRPr lang="en-US"/>
        </a:p>
      </dgm:t>
    </dgm:pt>
    <dgm:pt modelId="{A51D8361-4472-42F8-B1C6-B14A654C1F6E}">
      <dgm:prSet phldrT="[Text]" custT="1"/>
      <dgm:spPr/>
      <dgm:t>
        <a:bodyPr/>
        <a:lstStyle/>
        <a:p>
          <a:pPr rtl="1"/>
          <a:r>
            <a:rPr lang="fa-IR" sz="4800" b="1" dirty="0">
              <a:cs typeface="B Nazanin" panose="00000400000000000000" pitchFamily="2" charset="-78"/>
            </a:rPr>
            <a:t>وابستگی مورد </a:t>
          </a:r>
          <a:r>
            <a:rPr lang="fa-IR" sz="4800" b="1" dirty="0" err="1">
              <a:cs typeface="B Nazanin" panose="00000400000000000000" pitchFamily="2" charset="-78"/>
            </a:rPr>
            <a:t>کاربردها</a:t>
          </a:r>
          <a:endParaRPr lang="en-US" sz="4800" b="1" dirty="0">
            <a:cs typeface="B Nazanin" panose="00000400000000000000" pitchFamily="2" charset="-78"/>
          </a:endParaRPr>
        </a:p>
      </dgm:t>
    </dgm:pt>
    <dgm:pt modelId="{B8B1CFA9-9BE9-4EC8-8388-EEC585B1EE54}" type="parTrans" cxnId="{78379E12-9A68-4DAB-86BB-7FA2CDDAE1D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DDE188F-E36D-4B8F-B631-8BB33E92C512}" type="sibTrans" cxnId="{78379E12-9A68-4DAB-86BB-7FA2CDDAE1D8}">
      <dgm:prSet/>
      <dgm:spPr/>
      <dgm:t>
        <a:bodyPr/>
        <a:lstStyle/>
        <a:p>
          <a:endParaRPr lang="en-US"/>
        </a:p>
      </dgm:t>
    </dgm:pt>
    <dgm:pt modelId="{A3CB0B82-B583-48C1-8223-D01D7E9DE6D6}">
      <dgm:prSet phldrT="[Text]" custT="1"/>
      <dgm:spPr/>
      <dgm:t>
        <a:bodyPr/>
        <a:lstStyle/>
        <a:p>
          <a:pPr rtl="1"/>
          <a:r>
            <a:rPr lang="fa-IR" sz="4800" b="1" dirty="0">
              <a:cs typeface="B Nazanin" panose="00000400000000000000" pitchFamily="2" charset="-78"/>
            </a:rPr>
            <a:t>اولویت مورد </a:t>
          </a:r>
          <a:r>
            <a:rPr lang="fa-IR" sz="4800" b="1" dirty="0" err="1">
              <a:cs typeface="B Nazanin" panose="00000400000000000000" pitchFamily="2" charset="-78"/>
            </a:rPr>
            <a:t>کاربردها</a:t>
          </a:r>
          <a:endParaRPr lang="en-US" sz="4800" b="1" dirty="0">
            <a:cs typeface="B Nazanin" panose="00000400000000000000" pitchFamily="2" charset="-78"/>
          </a:endParaRPr>
        </a:p>
      </dgm:t>
    </dgm:pt>
    <dgm:pt modelId="{C5E45B9C-D3D1-40FA-BAE4-526AA7176F81}" type="parTrans" cxnId="{500A7CC9-0C4B-4819-80C2-8AE892D8C35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DFD7567-80BD-4D6F-8F29-FE21DC17789D}" type="sibTrans" cxnId="{500A7CC9-0C4B-4819-80C2-8AE892D8C358}">
      <dgm:prSet/>
      <dgm:spPr/>
      <dgm:t>
        <a:bodyPr/>
        <a:lstStyle/>
        <a:p>
          <a:endParaRPr lang="en-US"/>
        </a:p>
      </dgm:t>
    </dgm:pt>
    <dgm:pt modelId="{34A0640D-992E-43D9-A338-26429C6F3423}">
      <dgm:prSet phldrT="[Text]"/>
      <dgm:spPr/>
      <dgm:t>
        <a:bodyPr/>
        <a:lstStyle/>
        <a:p>
          <a:pPr rtl="1"/>
          <a:r>
            <a:rPr lang="fa-IR" b="1" dirty="0">
              <a:cs typeface="B Nazanin" panose="00000400000000000000" pitchFamily="2" charset="-78"/>
            </a:rPr>
            <a:t>توانایی تیم</a:t>
          </a:r>
          <a:endParaRPr lang="en-US" b="1" dirty="0">
            <a:cs typeface="B Nazanin" panose="00000400000000000000" pitchFamily="2" charset="-78"/>
          </a:endParaRPr>
        </a:p>
      </dgm:t>
    </dgm:pt>
    <dgm:pt modelId="{93E97E66-0F39-41E9-A7A8-03A388221101}" type="parTrans" cxnId="{C9A5A120-882E-4DE4-95BA-A023ADA0EE1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105954A4-4EE8-454D-9A55-E074BEAD149B}" type="sibTrans" cxnId="{C9A5A120-882E-4DE4-95BA-A023ADA0EE1D}">
      <dgm:prSet/>
      <dgm:spPr/>
      <dgm:t>
        <a:bodyPr/>
        <a:lstStyle/>
        <a:p>
          <a:endParaRPr lang="en-US"/>
        </a:p>
      </dgm:t>
    </dgm:pt>
    <dgm:pt modelId="{FC2C5062-19FD-4942-AF0B-8C9CD2712CCA}" type="pres">
      <dgm:prSet presAssocID="{CA785B87-CAF4-456C-888D-71422FD826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2C8445-7007-4FE2-ADAE-0E914FE4A83C}" type="pres">
      <dgm:prSet presAssocID="{30370F8E-E410-48B9-9468-465F689D2FAC}" presName="root1" presStyleCnt="0"/>
      <dgm:spPr/>
    </dgm:pt>
    <dgm:pt modelId="{7FF7874E-6F7A-4906-B336-FDD118836C50}" type="pres">
      <dgm:prSet presAssocID="{30370F8E-E410-48B9-9468-465F689D2FAC}" presName="LevelOneTextNode" presStyleLbl="node0" presStyleIdx="0" presStyleCnt="1" custScaleX="139957" custLinFactNeighborX="-32690" custLinFactNeighborY="-4214">
        <dgm:presLayoutVars>
          <dgm:chPref val="3"/>
        </dgm:presLayoutVars>
      </dgm:prSet>
      <dgm:spPr/>
    </dgm:pt>
    <dgm:pt modelId="{107BF11B-1330-45D3-8A74-4369A0EB793E}" type="pres">
      <dgm:prSet presAssocID="{30370F8E-E410-48B9-9468-465F689D2FAC}" presName="level2hierChild" presStyleCnt="0"/>
      <dgm:spPr/>
    </dgm:pt>
    <dgm:pt modelId="{26B49732-9A6E-4F76-A440-DF118667EC3E}" type="pres">
      <dgm:prSet presAssocID="{C5E45B9C-D3D1-40FA-BAE4-526AA7176F81}" presName="conn2-1" presStyleLbl="parChTrans1D2" presStyleIdx="0" presStyleCnt="3"/>
      <dgm:spPr/>
    </dgm:pt>
    <dgm:pt modelId="{E5DF8634-7FBD-4EC7-83DD-31E169199D35}" type="pres">
      <dgm:prSet presAssocID="{C5E45B9C-D3D1-40FA-BAE4-526AA7176F81}" presName="connTx" presStyleLbl="parChTrans1D2" presStyleIdx="0" presStyleCnt="3"/>
      <dgm:spPr/>
    </dgm:pt>
    <dgm:pt modelId="{D8E48167-243B-4FB4-A52F-204BEB93DE41}" type="pres">
      <dgm:prSet presAssocID="{A3CB0B82-B583-48C1-8223-D01D7E9DE6D6}" presName="root2" presStyleCnt="0"/>
      <dgm:spPr/>
    </dgm:pt>
    <dgm:pt modelId="{1841E2BE-C3CA-4603-A6D9-AE81EFDE54CF}" type="pres">
      <dgm:prSet presAssocID="{A3CB0B82-B583-48C1-8223-D01D7E9DE6D6}" presName="LevelTwoTextNode" presStyleLbl="node2" presStyleIdx="0" presStyleCnt="3">
        <dgm:presLayoutVars>
          <dgm:chPref val="3"/>
        </dgm:presLayoutVars>
      </dgm:prSet>
      <dgm:spPr/>
    </dgm:pt>
    <dgm:pt modelId="{E13A102F-EDF8-4A30-BD37-4B2AB77D0A79}" type="pres">
      <dgm:prSet presAssocID="{A3CB0B82-B583-48C1-8223-D01D7E9DE6D6}" presName="level3hierChild" presStyleCnt="0"/>
      <dgm:spPr/>
    </dgm:pt>
    <dgm:pt modelId="{9DE54BA7-EAB1-45C1-942B-0ED62F0ADDE4}" type="pres">
      <dgm:prSet presAssocID="{B8B1CFA9-9BE9-4EC8-8388-EEC585B1EE54}" presName="conn2-1" presStyleLbl="parChTrans1D2" presStyleIdx="1" presStyleCnt="3"/>
      <dgm:spPr/>
    </dgm:pt>
    <dgm:pt modelId="{07DF36B7-E1B4-44AF-873C-A189D2666869}" type="pres">
      <dgm:prSet presAssocID="{B8B1CFA9-9BE9-4EC8-8388-EEC585B1EE54}" presName="connTx" presStyleLbl="parChTrans1D2" presStyleIdx="1" presStyleCnt="3"/>
      <dgm:spPr/>
    </dgm:pt>
    <dgm:pt modelId="{81E95633-36A6-4BC6-B45A-47585D7173D9}" type="pres">
      <dgm:prSet presAssocID="{A51D8361-4472-42F8-B1C6-B14A654C1F6E}" presName="root2" presStyleCnt="0"/>
      <dgm:spPr/>
    </dgm:pt>
    <dgm:pt modelId="{127F0770-62DD-46EE-BDF6-53D79E11A8C9}" type="pres">
      <dgm:prSet presAssocID="{A51D8361-4472-42F8-B1C6-B14A654C1F6E}" presName="LevelTwoTextNode" presStyleLbl="node2" presStyleIdx="1" presStyleCnt="3">
        <dgm:presLayoutVars>
          <dgm:chPref val="3"/>
        </dgm:presLayoutVars>
      </dgm:prSet>
      <dgm:spPr/>
    </dgm:pt>
    <dgm:pt modelId="{65C9ADC3-38DD-424E-B704-2B37D52F6A11}" type="pres">
      <dgm:prSet presAssocID="{A51D8361-4472-42F8-B1C6-B14A654C1F6E}" presName="level3hierChild" presStyleCnt="0"/>
      <dgm:spPr/>
    </dgm:pt>
    <dgm:pt modelId="{4E23DE88-3B2D-4ED9-BEB6-EE7AE609770C}" type="pres">
      <dgm:prSet presAssocID="{93E97E66-0F39-41E9-A7A8-03A388221101}" presName="conn2-1" presStyleLbl="parChTrans1D2" presStyleIdx="2" presStyleCnt="3"/>
      <dgm:spPr/>
    </dgm:pt>
    <dgm:pt modelId="{14B5B55E-82CB-4EE2-A924-85A47A027B4C}" type="pres">
      <dgm:prSet presAssocID="{93E97E66-0F39-41E9-A7A8-03A388221101}" presName="connTx" presStyleLbl="parChTrans1D2" presStyleIdx="2" presStyleCnt="3"/>
      <dgm:spPr/>
    </dgm:pt>
    <dgm:pt modelId="{591EFDFB-F1B5-468B-A3D2-DD04C46341FC}" type="pres">
      <dgm:prSet presAssocID="{34A0640D-992E-43D9-A338-26429C6F3423}" presName="root2" presStyleCnt="0"/>
      <dgm:spPr/>
    </dgm:pt>
    <dgm:pt modelId="{4CBB9BD6-9672-4A06-AB6D-5C3146AAF566}" type="pres">
      <dgm:prSet presAssocID="{34A0640D-992E-43D9-A338-26429C6F3423}" presName="LevelTwoTextNode" presStyleLbl="node2" presStyleIdx="2" presStyleCnt="3">
        <dgm:presLayoutVars>
          <dgm:chPref val="3"/>
        </dgm:presLayoutVars>
      </dgm:prSet>
      <dgm:spPr/>
    </dgm:pt>
    <dgm:pt modelId="{363F7C42-C19C-4300-8BAD-5F34ADE26D13}" type="pres">
      <dgm:prSet presAssocID="{34A0640D-992E-43D9-A338-26429C6F3423}" presName="level3hierChild" presStyleCnt="0"/>
      <dgm:spPr/>
    </dgm:pt>
  </dgm:ptLst>
  <dgm:cxnLst>
    <dgm:cxn modelId="{78379E12-9A68-4DAB-86BB-7FA2CDDAE1D8}" srcId="{30370F8E-E410-48B9-9468-465F689D2FAC}" destId="{A51D8361-4472-42F8-B1C6-B14A654C1F6E}" srcOrd="1" destOrd="0" parTransId="{B8B1CFA9-9BE9-4EC8-8388-EEC585B1EE54}" sibTransId="{EDDE188F-E36D-4B8F-B631-8BB33E92C512}"/>
    <dgm:cxn modelId="{C9A5A120-882E-4DE4-95BA-A023ADA0EE1D}" srcId="{30370F8E-E410-48B9-9468-465F689D2FAC}" destId="{34A0640D-992E-43D9-A338-26429C6F3423}" srcOrd="2" destOrd="0" parTransId="{93E97E66-0F39-41E9-A7A8-03A388221101}" sibTransId="{105954A4-4EE8-454D-9A55-E074BEAD149B}"/>
    <dgm:cxn modelId="{C0A5B43F-375A-4626-9242-08334881E871}" type="presOf" srcId="{C5E45B9C-D3D1-40FA-BAE4-526AA7176F81}" destId="{E5DF8634-7FBD-4EC7-83DD-31E169199D35}" srcOrd="1" destOrd="0" presId="urn:microsoft.com/office/officeart/2005/8/layout/hierarchy2"/>
    <dgm:cxn modelId="{40C97C4E-9637-4D64-9186-3B13ECB67388}" type="presOf" srcId="{A51D8361-4472-42F8-B1C6-B14A654C1F6E}" destId="{127F0770-62DD-46EE-BDF6-53D79E11A8C9}" srcOrd="0" destOrd="0" presId="urn:microsoft.com/office/officeart/2005/8/layout/hierarchy2"/>
    <dgm:cxn modelId="{C1CD806F-998C-4416-8A2B-129414893CD3}" type="presOf" srcId="{B8B1CFA9-9BE9-4EC8-8388-EEC585B1EE54}" destId="{9DE54BA7-EAB1-45C1-942B-0ED62F0ADDE4}" srcOrd="0" destOrd="0" presId="urn:microsoft.com/office/officeart/2005/8/layout/hierarchy2"/>
    <dgm:cxn modelId="{AE829F75-C2B7-4065-9136-2C779B44B835}" type="presOf" srcId="{30370F8E-E410-48B9-9468-465F689D2FAC}" destId="{7FF7874E-6F7A-4906-B336-FDD118836C50}" srcOrd="0" destOrd="0" presId="urn:microsoft.com/office/officeart/2005/8/layout/hierarchy2"/>
    <dgm:cxn modelId="{1733C580-9AB8-4B4E-970A-9DA915928543}" type="presOf" srcId="{93E97E66-0F39-41E9-A7A8-03A388221101}" destId="{14B5B55E-82CB-4EE2-A924-85A47A027B4C}" srcOrd="1" destOrd="0" presId="urn:microsoft.com/office/officeart/2005/8/layout/hierarchy2"/>
    <dgm:cxn modelId="{DA90AF87-FB6B-4017-AAF4-37B96D90B5EB}" srcId="{CA785B87-CAF4-456C-888D-71422FD82685}" destId="{30370F8E-E410-48B9-9468-465F689D2FAC}" srcOrd="0" destOrd="0" parTransId="{72E03D46-84FA-4B5D-822F-B3D211609DA7}" sibTransId="{AB88DB63-DB11-44BA-9C33-9B9610331901}"/>
    <dgm:cxn modelId="{FE95A0A4-25A2-4640-87CC-C7F82B75E984}" type="presOf" srcId="{93E97E66-0F39-41E9-A7A8-03A388221101}" destId="{4E23DE88-3B2D-4ED9-BEB6-EE7AE609770C}" srcOrd="0" destOrd="0" presId="urn:microsoft.com/office/officeart/2005/8/layout/hierarchy2"/>
    <dgm:cxn modelId="{B61007C4-629F-4D4C-9C36-4F11E4999045}" type="presOf" srcId="{B8B1CFA9-9BE9-4EC8-8388-EEC585B1EE54}" destId="{07DF36B7-E1B4-44AF-873C-A189D2666869}" srcOrd="1" destOrd="0" presId="urn:microsoft.com/office/officeart/2005/8/layout/hierarchy2"/>
    <dgm:cxn modelId="{F570A2C6-E291-497A-8E26-57B1D9169956}" type="presOf" srcId="{34A0640D-992E-43D9-A338-26429C6F3423}" destId="{4CBB9BD6-9672-4A06-AB6D-5C3146AAF566}" srcOrd="0" destOrd="0" presId="urn:microsoft.com/office/officeart/2005/8/layout/hierarchy2"/>
    <dgm:cxn modelId="{500A7CC9-0C4B-4819-80C2-8AE892D8C358}" srcId="{30370F8E-E410-48B9-9468-465F689D2FAC}" destId="{A3CB0B82-B583-48C1-8223-D01D7E9DE6D6}" srcOrd="0" destOrd="0" parTransId="{C5E45B9C-D3D1-40FA-BAE4-526AA7176F81}" sibTransId="{FDFD7567-80BD-4D6F-8F29-FE21DC17789D}"/>
    <dgm:cxn modelId="{B64E68D2-F479-462C-96C9-37278D52BD06}" type="presOf" srcId="{A3CB0B82-B583-48C1-8223-D01D7E9DE6D6}" destId="{1841E2BE-C3CA-4603-A6D9-AE81EFDE54CF}" srcOrd="0" destOrd="0" presId="urn:microsoft.com/office/officeart/2005/8/layout/hierarchy2"/>
    <dgm:cxn modelId="{7597D8DC-AFBD-4F32-965A-646AA092C1A4}" type="presOf" srcId="{C5E45B9C-D3D1-40FA-BAE4-526AA7176F81}" destId="{26B49732-9A6E-4F76-A440-DF118667EC3E}" srcOrd="0" destOrd="0" presId="urn:microsoft.com/office/officeart/2005/8/layout/hierarchy2"/>
    <dgm:cxn modelId="{0879D8E9-AEEE-443C-8907-4A508E3B7CB8}" type="presOf" srcId="{CA785B87-CAF4-456C-888D-71422FD82685}" destId="{FC2C5062-19FD-4942-AF0B-8C9CD2712CCA}" srcOrd="0" destOrd="0" presId="urn:microsoft.com/office/officeart/2005/8/layout/hierarchy2"/>
    <dgm:cxn modelId="{6B4A7F6E-6035-4501-AE2F-AE8B52F6F424}" type="presParOf" srcId="{FC2C5062-19FD-4942-AF0B-8C9CD2712CCA}" destId="{3B2C8445-7007-4FE2-ADAE-0E914FE4A83C}" srcOrd="0" destOrd="0" presId="urn:microsoft.com/office/officeart/2005/8/layout/hierarchy2"/>
    <dgm:cxn modelId="{AFFBFF2E-1149-4A78-8F1A-AECFFCFF0142}" type="presParOf" srcId="{3B2C8445-7007-4FE2-ADAE-0E914FE4A83C}" destId="{7FF7874E-6F7A-4906-B336-FDD118836C50}" srcOrd="0" destOrd="0" presId="urn:microsoft.com/office/officeart/2005/8/layout/hierarchy2"/>
    <dgm:cxn modelId="{4266C766-6DAF-441E-A166-6EE211826DBF}" type="presParOf" srcId="{3B2C8445-7007-4FE2-ADAE-0E914FE4A83C}" destId="{107BF11B-1330-45D3-8A74-4369A0EB793E}" srcOrd="1" destOrd="0" presId="urn:microsoft.com/office/officeart/2005/8/layout/hierarchy2"/>
    <dgm:cxn modelId="{0258062F-3838-439C-A376-F7484DBA129D}" type="presParOf" srcId="{107BF11B-1330-45D3-8A74-4369A0EB793E}" destId="{26B49732-9A6E-4F76-A440-DF118667EC3E}" srcOrd="0" destOrd="0" presId="urn:microsoft.com/office/officeart/2005/8/layout/hierarchy2"/>
    <dgm:cxn modelId="{892410C1-B6FC-49A4-9DBA-4C6C6C4F8799}" type="presParOf" srcId="{26B49732-9A6E-4F76-A440-DF118667EC3E}" destId="{E5DF8634-7FBD-4EC7-83DD-31E169199D35}" srcOrd="0" destOrd="0" presId="urn:microsoft.com/office/officeart/2005/8/layout/hierarchy2"/>
    <dgm:cxn modelId="{62EFC7AB-4A65-4995-86FF-EDB4B1BB9D07}" type="presParOf" srcId="{107BF11B-1330-45D3-8A74-4369A0EB793E}" destId="{D8E48167-243B-4FB4-A52F-204BEB93DE41}" srcOrd="1" destOrd="0" presId="urn:microsoft.com/office/officeart/2005/8/layout/hierarchy2"/>
    <dgm:cxn modelId="{8B125E18-7FA9-404C-88B8-377B10F88A0F}" type="presParOf" srcId="{D8E48167-243B-4FB4-A52F-204BEB93DE41}" destId="{1841E2BE-C3CA-4603-A6D9-AE81EFDE54CF}" srcOrd="0" destOrd="0" presId="urn:microsoft.com/office/officeart/2005/8/layout/hierarchy2"/>
    <dgm:cxn modelId="{06FE6EF6-7EA4-4A77-B7F1-4536171BE0DD}" type="presParOf" srcId="{D8E48167-243B-4FB4-A52F-204BEB93DE41}" destId="{E13A102F-EDF8-4A30-BD37-4B2AB77D0A79}" srcOrd="1" destOrd="0" presId="urn:microsoft.com/office/officeart/2005/8/layout/hierarchy2"/>
    <dgm:cxn modelId="{10643CA7-D1A9-43AF-A4BD-5D9AF2BF7265}" type="presParOf" srcId="{107BF11B-1330-45D3-8A74-4369A0EB793E}" destId="{9DE54BA7-EAB1-45C1-942B-0ED62F0ADDE4}" srcOrd="2" destOrd="0" presId="urn:microsoft.com/office/officeart/2005/8/layout/hierarchy2"/>
    <dgm:cxn modelId="{62F17E8F-1CE3-4459-91FC-7805E4FBD513}" type="presParOf" srcId="{9DE54BA7-EAB1-45C1-942B-0ED62F0ADDE4}" destId="{07DF36B7-E1B4-44AF-873C-A189D2666869}" srcOrd="0" destOrd="0" presId="urn:microsoft.com/office/officeart/2005/8/layout/hierarchy2"/>
    <dgm:cxn modelId="{296380DB-20C2-459D-9CE9-007C47ED0BA2}" type="presParOf" srcId="{107BF11B-1330-45D3-8A74-4369A0EB793E}" destId="{81E95633-36A6-4BC6-B45A-47585D7173D9}" srcOrd="3" destOrd="0" presId="urn:microsoft.com/office/officeart/2005/8/layout/hierarchy2"/>
    <dgm:cxn modelId="{9274CBDF-B266-414E-9146-B97E24CE9CA8}" type="presParOf" srcId="{81E95633-36A6-4BC6-B45A-47585D7173D9}" destId="{127F0770-62DD-46EE-BDF6-53D79E11A8C9}" srcOrd="0" destOrd="0" presId="urn:microsoft.com/office/officeart/2005/8/layout/hierarchy2"/>
    <dgm:cxn modelId="{1DB2F0BD-1B14-4013-A5E7-719071687A51}" type="presParOf" srcId="{81E95633-36A6-4BC6-B45A-47585D7173D9}" destId="{65C9ADC3-38DD-424E-B704-2B37D52F6A11}" srcOrd="1" destOrd="0" presId="urn:microsoft.com/office/officeart/2005/8/layout/hierarchy2"/>
    <dgm:cxn modelId="{531FC3DE-0563-4283-BBD2-DEA4ABEF3731}" type="presParOf" srcId="{107BF11B-1330-45D3-8A74-4369A0EB793E}" destId="{4E23DE88-3B2D-4ED9-BEB6-EE7AE609770C}" srcOrd="4" destOrd="0" presId="urn:microsoft.com/office/officeart/2005/8/layout/hierarchy2"/>
    <dgm:cxn modelId="{A8AA0AFD-8682-42E8-A11E-C9E4E3ECCBAC}" type="presParOf" srcId="{4E23DE88-3B2D-4ED9-BEB6-EE7AE609770C}" destId="{14B5B55E-82CB-4EE2-A924-85A47A027B4C}" srcOrd="0" destOrd="0" presId="urn:microsoft.com/office/officeart/2005/8/layout/hierarchy2"/>
    <dgm:cxn modelId="{F10622B6-E477-4CA4-9643-DC06C35F8F71}" type="presParOf" srcId="{107BF11B-1330-45D3-8A74-4369A0EB793E}" destId="{591EFDFB-F1B5-468B-A3D2-DD04C46341FC}" srcOrd="5" destOrd="0" presId="urn:microsoft.com/office/officeart/2005/8/layout/hierarchy2"/>
    <dgm:cxn modelId="{96BEB022-3E9C-4C89-B90D-C3EFF5837804}" type="presParOf" srcId="{591EFDFB-F1B5-468B-A3D2-DD04C46341FC}" destId="{4CBB9BD6-9672-4A06-AB6D-5C3146AAF566}" srcOrd="0" destOrd="0" presId="urn:microsoft.com/office/officeart/2005/8/layout/hierarchy2"/>
    <dgm:cxn modelId="{4D826C17-8087-43FC-A94A-3D9D054DB632}" type="presParOf" srcId="{591EFDFB-F1B5-468B-A3D2-DD04C46341FC}" destId="{363F7C42-C19C-4300-8BAD-5F34ADE26D1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874E-6F7A-4906-B336-FDD118836C50}">
      <dsp:nvSpPr>
        <dsp:cNvPr id="0" name=""/>
        <dsp:cNvSpPr/>
      </dsp:nvSpPr>
      <dsp:spPr>
        <a:xfrm>
          <a:off x="728415" y="2048474"/>
          <a:ext cx="5160680" cy="184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5200" b="1" kern="1200" dirty="0">
              <a:cs typeface="B Nazanin" panose="00000400000000000000" pitchFamily="2" charset="-78"/>
            </a:rPr>
            <a:t>فاکتورهای </a:t>
          </a:r>
          <a:r>
            <a:rPr lang="fa-IR" sz="5200" b="1" kern="1200" dirty="0" err="1">
              <a:cs typeface="B Nazanin" panose="00000400000000000000" pitchFamily="2" charset="-78"/>
            </a:rPr>
            <a:t>زمان‌بندی</a:t>
          </a:r>
          <a:endParaRPr lang="en-US" sz="5200" b="1" kern="1200" dirty="0">
            <a:cs typeface="B Nazanin" panose="00000400000000000000" pitchFamily="2" charset="-78"/>
          </a:endParaRPr>
        </a:p>
      </dsp:txBody>
      <dsp:txXfrm>
        <a:off x="782414" y="2102473"/>
        <a:ext cx="5052682" cy="1735668"/>
      </dsp:txXfrm>
    </dsp:sp>
    <dsp:sp modelId="{26B49732-9A6E-4F76-A440-DF118667EC3E}">
      <dsp:nvSpPr>
        <dsp:cNvPr id="0" name=""/>
        <dsp:cNvSpPr/>
      </dsp:nvSpPr>
      <dsp:spPr>
        <a:xfrm rot="19361460">
          <a:off x="5544321" y="1921826"/>
          <a:ext cx="3369871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3369871" y="272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002060"/>
            </a:solidFill>
          </a:endParaRPr>
        </a:p>
      </dsp:txBody>
      <dsp:txXfrm>
        <a:off x="7145010" y="1864798"/>
        <a:ext cx="168493" cy="168493"/>
      </dsp:txXfrm>
    </dsp:sp>
    <dsp:sp modelId="{1841E2BE-C3CA-4603-A6D9-AE81EFDE54CF}">
      <dsp:nvSpPr>
        <dsp:cNvPr id="0" name=""/>
        <dsp:cNvSpPr/>
      </dsp:nvSpPr>
      <dsp:spPr>
        <a:xfrm>
          <a:off x="8569418" y="5950"/>
          <a:ext cx="3687333" cy="184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4800" b="1" kern="1200" dirty="0">
              <a:cs typeface="B Nazanin" panose="00000400000000000000" pitchFamily="2" charset="-78"/>
            </a:rPr>
            <a:t>اولویت مورد </a:t>
          </a:r>
          <a:r>
            <a:rPr lang="fa-IR" sz="4800" b="1" kern="1200" dirty="0" err="1">
              <a:cs typeface="B Nazanin" panose="00000400000000000000" pitchFamily="2" charset="-78"/>
            </a:rPr>
            <a:t>کاربردها</a:t>
          </a:r>
          <a:endParaRPr lang="en-US" sz="4800" b="1" kern="1200" dirty="0">
            <a:cs typeface="B Nazanin" panose="00000400000000000000" pitchFamily="2" charset="-78"/>
          </a:endParaRPr>
        </a:p>
      </dsp:txBody>
      <dsp:txXfrm>
        <a:off x="8623417" y="59949"/>
        <a:ext cx="3579335" cy="1735668"/>
      </dsp:txXfrm>
    </dsp:sp>
    <dsp:sp modelId="{9DE54BA7-EAB1-45C1-942B-0ED62F0ADDE4}">
      <dsp:nvSpPr>
        <dsp:cNvPr id="0" name=""/>
        <dsp:cNvSpPr/>
      </dsp:nvSpPr>
      <dsp:spPr>
        <a:xfrm rot="99619">
          <a:off x="5888533" y="2981934"/>
          <a:ext cx="268144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2681448" y="272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rgbClr val="002060"/>
            </a:solidFill>
          </a:endParaRPr>
        </a:p>
      </dsp:txBody>
      <dsp:txXfrm>
        <a:off x="7162221" y="2942117"/>
        <a:ext cx="134072" cy="134072"/>
      </dsp:txXfrm>
    </dsp:sp>
    <dsp:sp modelId="{127F0770-62DD-46EE-BDF6-53D79E11A8C9}">
      <dsp:nvSpPr>
        <dsp:cNvPr id="0" name=""/>
        <dsp:cNvSpPr/>
      </dsp:nvSpPr>
      <dsp:spPr>
        <a:xfrm>
          <a:off x="8569418" y="2126166"/>
          <a:ext cx="3687333" cy="184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4800" b="1" kern="1200" dirty="0">
              <a:cs typeface="B Nazanin" panose="00000400000000000000" pitchFamily="2" charset="-78"/>
            </a:rPr>
            <a:t>وابستگی مورد </a:t>
          </a:r>
          <a:r>
            <a:rPr lang="fa-IR" sz="4800" b="1" kern="1200" dirty="0" err="1">
              <a:cs typeface="B Nazanin" panose="00000400000000000000" pitchFamily="2" charset="-78"/>
            </a:rPr>
            <a:t>کاربردها</a:t>
          </a:r>
          <a:endParaRPr lang="en-US" sz="4800" b="1" kern="1200" dirty="0">
            <a:cs typeface="B Nazanin" panose="00000400000000000000" pitchFamily="2" charset="-78"/>
          </a:endParaRPr>
        </a:p>
      </dsp:txBody>
      <dsp:txXfrm>
        <a:off x="8623417" y="2180165"/>
        <a:ext cx="3579335" cy="1735668"/>
      </dsp:txXfrm>
    </dsp:sp>
    <dsp:sp modelId="{4E23DE88-3B2D-4ED9-BEB6-EE7AE609770C}">
      <dsp:nvSpPr>
        <dsp:cNvPr id="0" name=""/>
        <dsp:cNvSpPr/>
      </dsp:nvSpPr>
      <dsp:spPr>
        <a:xfrm rot="2361139">
          <a:off x="5496129" y="4042042"/>
          <a:ext cx="3466255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3466255" y="272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002060"/>
            </a:solidFill>
          </a:endParaRPr>
        </a:p>
      </dsp:txBody>
      <dsp:txXfrm>
        <a:off x="7142600" y="3982605"/>
        <a:ext cx="173312" cy="173312"/>
      </dsp:txXfrm>
    </dsp:sp>
    <dsp:sp modelId="{4CBB9BD6-9672-4A06-AB6D-5C3146AAF566}">
      <dsp:nvSpPr>
        <dsp:cNvPr id="0" name=""/>
        <dsp:cNvSpPr/>
      </dsp:nvSpPr>
      <dsp:spPr>
        <a:xfrm>
          <a:off x="8569418" y="4246383"/>
          <a:ext cx="3687333" cy="184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6500" b="1" kern="1200" dirty="0">
              <a:cs typeface="B Nazanin" panose="00000400000000000000" pitchFamily="2" charset="-78"/>
            </a:rPr>
            <a:t>توانایی تیم</a:t>
          </a:r>
          <a:endParaRPr lang="en-US" sz="6500" b="1" kern="1200" dirty="0">
            <a:cs typeface="B Nazanin" panose="00000400000000000000" pitchFamily="2" charset="-78"/>
          </a:endParaRPr>
        </a:p>
      </dsp:txBody>
      <dsp:txXfrm>
        <a:off x="8623417" y="4300382"/>
        <a:ext cx="3579335" cy="1735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A77001-8A70-41CD-A679-EED7920BA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655E2-1E7D-4E5F-AC73-2F3C7EAF6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57145-8241-44F5-9DC5-6B121E80875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B91A7-44C6-404D-866A-6AE5B1FB4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D8B41-ED2D-481B-9AFF-1883649CA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BA76-33AD-45F2-8AFD-E7C0477B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78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41B19-470C-454B-B794-437F2A9744D1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A473-BBD6-4D52-BAB1-72340F4C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57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8700" y="2693895"/>
            <a:ext cx="11658600" cy="16136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28700" y="8565527"/>
            <a:ext cx="11658600" cy="16136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28700" y="2969558"/>
            <a:ext cx="11658600" cy="54864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852170" y="8214046"/>
            <a:ext cx="1371600" cy="18288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005" y="2864446"/>
            <a:ext cx="11389995" cy="607161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79" y="8778240"/>
            <a:ext cx="8877681" cy="2139696"/>
          </a:xfrm>
        </p:spPr>
        <p:txBody>
          <a:bodyPr>
            <a:normAutofit/>
          </a:bodyPr>
          <a:lstStyle>
            <a:lvl1pPr marL="0" indent="0" algn="l">
              <a:buNone/>
              <a:defRPr sz="2700" b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421" y="8454390"/>
            <a:ext cx="1343102" cy="1280160"/>
          </a:xfrm>
        </p:spPr>
        <p:txBody>
          <a:bodyPr/>
          <a:lstStyle>
            <a:lvl1pPr>
              <a:defRPr sz="4200" b="1"/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066800"/>
            <a:ext cx="2871788" cy="112776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0151" y="1066800"/>
            <a:ext cx="8443913" cy="11277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835978"/>
            <a:ext cx="13716000" cy="388002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019" y="2450592"/>
            <a:ext cx="10441305" cy="704088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495" y="10040112"/>
            <a:ext cx="10184130" cy="2133600"/>
          </a:xfrm>
        </p:spPr>
        <p:txBody>
          <a:bodyPr anchor="t">
            <a:normAutofit/>
          </a:bodyPr>
          <a:lstStyle>
            <a:lvl1pPr marL="0" indent="0">
              <a:buNone/>
              <a:defRPr sz="2700" b="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67877" y="12545571"/>
            <a:ext cx="2974848" cy="7302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4149" y="12545569"/>
            <a:ext cx="7118604" cy="7302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50793" y="4861246"/>
            <a:ext cx="1371600" cy="18288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175" y="5017214"/>
            <a:ext cx="1336836" cy="1440664"/>
          </a:xfrm>
        </p:spPr>
        <p:txBody>
          <a:bodyPr/>
          <a:lstStyle>
            <a:lvl1pPr>
              <a:defRPr sz="4200"/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7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4389120"/>
            <a:ext cx="5486400" cy="79552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327" y="4389120"/>
            <a:ext cx="5486400" cy="79552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4096512"/>
            <a:ext cx="5486400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5486400"/>
            <a:ext cx="5486400" cy="65836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31190" y="4096512"/>
            <a:ext cx="5486400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31190" y="5486400"/>
            <a:ext cx="5486400" cy="65836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41709" y="3"/>
            <a:ext cx="4374291" cy="1371599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1371600"/>
            <a:ext cx="3600450" cy="3474720"/>
          </a:xfrm>
        </p:spPr>
        <p:txBody>
          <a:bodyPr anchor="b">
            <a:normAutofit/>
          </a:bodyPr>
          <a:lstStyle>
            <a:lvl1pPr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371600"/>
            <a:ext cx="7550658" cy="10040112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4846320"/>
            <a:ext cx="3600450" cy="65836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025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3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341709" y="3"/>
            <a:ext cx="4374291" cy="1371599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1371600"/>
            <a:ext cx="3600450" cy="3474720"/>
          </a:xfrm>
        </p:spPr>
        <p:txBody>
          <a:bodyPr anchor="b">
            <a:normAutofit/>
          </a:bodyPr>
          <a:lstStyle>
            <a:lvl1pPr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9341708" cy="137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4846320"/>
            <a:ext cx="3600450" cy="65836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025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969264"/>
            <a:ext cx="11658600" cy="321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4242816"/>
            <a:ext cx="11658600" cy="810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88552" y="12545571"/>
            <a:ext cx="368274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12545571"/>
            <a:ext cx="711860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25019" y="12545571"/>
            <a:ext cx="72009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0" b="1" spc="-105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3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FD74-0D8F-4BF6-83DD-9485D150E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5" y="2686050"/>
            <a:ext cx="12192000" cy="65913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8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ICO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Iran’s 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Carriage 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Organization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4000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Phase 2 - Team No. 15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5D659-C30F-4001-BF1F-221C20757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5" y="9454794"/>
            <a:ext cx="11487150" cy="2089150"/>
          </a:xfrm>
        </p:spPr>
        <p:txBody>
          <a:bodyPr anchor="ctr">
            <a:normAutofit/>
          </a:bodyPr>
          <a:lstStyle/>
          <a:p>
            <a:pPr rtl="1"/>
            <a:r>
              <a:rPr lang="fa-I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عنوان درس: تحلیل و طراحی </a:t>
            </a:r>
            <a:r>
              <a:rPr lang="fa-IR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سیستم‌ها</a:t>
            </a:r>
            <a:endParaRPr lang="fa-I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  <a:p>
            <a:pPr rtl="1"/>
            <a:r>
              <a:rPr lang="fa-I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استاد درس: جناب آقای دکتر محمدرضا شعرباف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987-A604-4217-9E3C-FDDB46C6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17" y="3216631"/>
            <a:ext cx="2624594" cy="2615845"/>
          </a:xfrm>
          <a:prstGeom prst="ellipse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DA89FF-1AB0-4A81-880F-75103C5D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dirty="0"/>
              <a:t>Phase 2 - </a:t>
            </a:r>
            <a:r>
              <a:rPr lang="en-US" dirty="0" err="1"/>
              <a:t>Ordibehesht</a:t>
            </a:r>
            <a:r>
              <a:rPr lang="en-US" dirty="0"/>
              <a:t> 1403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6ABF145-1D8A-4888-BC65-5A0C71C3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29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DC4928-8B1F-48E4-8BFF-1159B28B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9" y="3004765"/>
            <a:ext cx="12785657" cy="91968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932A7-9854-4A0E-A2B3-7E7A35FC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DEA28-A321-4359-96A2-33CCF8BA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10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AFF40-FC4E-4D2D-8BD5-03997E48D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2" y="438122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C71D62-C01A-463B-AD06-F71116D1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1760" y="12545571"/>
            <a:ext cx="620953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044994-3968-4C79-9631-FFEAEC2E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178" y="3137660"/>
            <a:ext cx="3613638" cy="1079461"/>
          </a:xfrm>
          <a:solidFill>
            <a:srgbClr val="F4F6F5"/>
          </a:solidFill>
          <a:effectLst>
            <a:softEdge rad="12700"/>
          </a:effectLst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fa-IR" sz="4000" b="1" dirty="0">
                <a:solidFill>
                  <a:srgbClr val="0070C0"/>
                </a:solidFill>
                <a:cs typeface="B Nazanin" panose="00000400000000000000" pitchFamily="2" charset="-78"/>
              </a:rPr>
              <a:t>طراحی برای تغییر</a:t>
            </a:r>
            <a:endParaRPr lang="en-US" sz="36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583689C-7EDF-42C3-B9F1-6725FFB8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536" y="873929"/>
            <a:ext cx="9453536" cy="1786926"/>
          </a:xfrm>
        </p:spPr>
        <p:txBody>
          <a:bodyPr>
            <a:normAutofit/>
          </a:bodyPr>
          <a:lstStyle/>
          <a:p>
            <a:pPr algn="ctr" rtl="1"/>
            <a:r>
              <a:rPr lang="fa-IR" sz="7200" b="1" u="sng" dirty="0">
                <a:solidFill>
                  <a:srgbClr val="C00000"/>
                </a:solidFill>
                <a:effectLst/>
                <a:cs typeface="B Nazanin" panose="00000400000000000000" pitchFamily="2" charset="-78"/>
              </a:rPr>
              <a:t>اعمال قوانین طراحی </a:t>
            </a:r>
            <a:r>
              <a:rPr lang="fa-IR" sz="7200" b="1" u="sng" dirty="0" err="1">
                <a:solidFill>
                  <a:srgbClr val="C00000"/>
                </a:solidFill>
                <a:effectLst/>
                <a:cs typeface="B Nazanin" panose="00000400000000000000" pitchFamily="2" charset="-78"/>
              </a:rPr>
              <a:t>نرم‌افزار</a:t>
            </a:r>
            <a:endParaRPr lang="en-US" sz="7200" b="1" u="sng" dirty="0">
              <a:solidFill>
                <a:srgbClr val="C00000"/>
              </a:solidFill>
              <a:effectLst/>
              <a:cs typeface="B Nazanin" panose="00000400000000000000" pitchFamily="2" charset="-78"/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00BE251-3647-4DF9-B6EE-C65DB7A8D3FB}"/>
              </a:ext>
            </a:extLst>
          </p:cNvPr>
          <p:cNvSpPr txBox="1">
            <a:spLocks/>
          </p:cNvSpPr>
          <p:nvPr/>
        </p:nvSpPr>
        <p:spPr>
          <a:xfrm>
            <a:off x="8283085" y="4436389"/>
            <a:ext cx="3613638" cy="1079461"/>
          </a:xfrm>
          <a:prstGeom prst="rect">
            <a:avLst/>
          </a:prstGeom>
          <a:solidFill>
            <a:srgbClr val="F4F6F5"/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4000" b="1" dirty="0">
                <a:solidFill>
                  <a:srgbClr val="0070C0"/>
                </a:solidFill>
                <a:cs typeface="B Nazanin" panose="00000400000000000000" pitchFamily="2" charset="-78"/>
              </a:rPr>
              <a:t>جداسازی </a:t>
            </a:r>
            <a:r>
              <a:rPr lang="fa-IR" sz="4000" b="1" dirty="0" err="1">
                <a:solidFill>
                  <a:srgbClr val="0070C0"/>
                </a:solidFill>
                <a:cs typeface="B Nazanin" panose="00000400000000000000" pitchFamily="2" charset="-78"/>
              </a:rPr>
              <a:t>دغدغه‌ها</a:t>
            </a:r>
            <a:endParaRPr lang="en-US" sz="36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6133A4D-BE79-42E9-8BB1-BFD6DE27E72C}"/>
              </a:ext>
            </a:extLst>
          </p:cNvPr>
          <p:cNvSpPr txBox="1">
            <a:spLocks/>
          </p:cNvSpPr>
          <p:nvPr/>
        </p:nvSpPr>
        <p:spPr>
          <a:xfrm>
            <a:off x="8428658" y="9808373"/>
            <a:ext cx="3857127" cy="1079461"/>
          </a:xfrm>
          <a:prstGeom prst="rect">
            <a:avLst/>
          </a:prstGeom>
          <a:solidFill>
            <a:srgbClr val="F4F6F5"/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4000" b="1" dirty="0" err="1">
                <a:solidFill>
                  <a:srgbClr val="0070C0"/>
                </a:solidFill>
                <a:cs typeface="B Nazanin" panose="00000400000000000000" pitchFamily="2" charset="-78"/>
              </a:rPr>
              <a:t>پنهان‌سازی</a:t>
            </a:r>
            <a:r>
              <a:rPr lang="fa-IR" sz="4000" b="1" dirty="0">
                <a:solidFill>
                  <a:srgbClr val="0070C0"/>
                </a:solidFill>
                <a:cs typeface="B Nazanin" panose="00000400000000000000" pitchFamily="2" charset="-78"/>
              </a:rPr>
              <a:t> اطلاعات</a:t>
            </a:r>
            <a:endParaRPr lang="en-US" sz="36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942A914-876C-484B-93E9-323CB73C4357}"/>
              </a:ext>
            </a:extLst>
          </p:cNvPr>
          <p:cNvSpPr txBox="1">
            <a:spLocks/>
          </p:cNvSpPr>
          <p:nvPr/>
        </p:nvSpPr>
        <p:spPr>
          <a:xfrm>
            <a:off x="5432909" y="10887834"/>
            <a:ext cx="2850176" cy="1079461"/>
          </a:xfrm>
          <a:prstGeom prst="rect">
            <a:avLst/>
          </a:prstGeom>
          <a:solidFill>
            <a:srgbClr val="F4F6F5"/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4000" b="1" dirty="0">
                <a:solidFill>
                  <a:srgbClr val="0070C0"/>
                </a:solidFill>
                <a:cs typeface="B Nazanin" panose="00000400000000000000" pitchFamily="2" charset="-78"/>
              </a:rPr>
              <a:t>چسبندگی زیاد</a:t>
            </a:r>
            <a:endParaRPr lang="en-US" sz="36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D9359A1-7694-4726-9D7E-ADEE50DDE468}"/>
              </a:ext>
            </a:extLst>
          </p:cNvPr>
          <p:cNvSpPr txBox="1">
            <a:spLocks/>
          </p:cNvSpPr>
          <p:nvPr/>
        </p:nvSpPr>
        <p:spPr>
          <a:xfrm>
            <a:off x="2140028" y="9808372"/>
            <a:ext cx="3147315" cy="1079461"/>
          </a:xfrm>
          <a:prstGeom prst="rect">
            <a:avLst/>
          </a:prstGeom>
          <a:solidFill>
            <a:srgbClr val="F4F6F5"/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4400" b="1" dirty="0" err="1">
                <a:solidFill>
                  <a:srgbClr val="0070C0"/>
                </a:solidFill>
                <a:cs typeface="B Nazanin" panose="00000400000000000000" pitchFamily="2" charset="-78"/>
              </a:rPr>
              <a:t>جفت‌شدگی</a:t>
            </a:r>
            <a:r>
              <a:rPr lang="fa-IR" sz="4400" b="1" dirty="0">
                <a:solidFill>
                  <a:srgbClr val="0070C0"/>
                </a:solidFill>
                <a:cs typeface="B Nazanin" panose="00000400000000000000" pitchFamily="2" charset="-78"/>
              </a:rPr>
              <a:t> کم</a:t>
            </a:r>
            <a:endParaRPr lang="en-US" sz="40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0238DB8-DBE7-4100-9554-414B25B4313B}"/>
              </a:ext>
            </a:extLst>
          </p:cNvPr>
          <p:cNvSpPr txBox="1">
            <a:spLocks/>
          </p:cNvSpPr>
          <p:nvPr/>
        </p:nvSpPr>
        <p:spPr>
          <a:xfrm>
            <a:off x="726831" y="4437896"/>
            <a:ext cx="4500524" cy="1079461"/>
          </a:xfrm>
          <a:prstGeom prst="rect">
            <a:avLst/>
          </a:prstGeom>
          <a:solidFill>
            <a:srgbClr val="F4F6F5"/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4400" b="1" dirty="0">
                <a:solidFill>
                  <a:srgbClr val="0070C0"/>
                </a:solidFill>
                <a:cs typeface="B Nazanin" panose="00000400000000000000" pitchFamily="2" charset="-78"/>
              </a:rPr>
              <a:t>ساده و احمقانه فرض کن</a:t>
            </a:r>
            <a:endParaRPr lang="en-US" sz="40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22CEAB-575F-4410-AA36-C01D592E5D9C}"/>
              </a:ext>
            </a:extLst>
          </p:cNvPr>
          <p:cNvSpPr/>
          <p:nvPr/>
        </p:nvSpPr>
        <p:spPr>
          <a:xfrm>
            <a:off x="5908431" y="6587528"/>
            <a:ext cx="1961050" cy="20632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DB622890-9855-4E39-8D2A-D8D3DEF532F4}"/>
              </a:ext>
            </a:extLst>
          </p:cNvPr>
          <p:cNvSpPr/>
          <p:nvPr/>
        </p:nvSpPr>
        <p:spPr>
          <a:xfrm>
            <a:off x="6191385" y="6876714"/>
            <a:ext cx="1442034" cy="1445311"/>
          </a:xfrm>
          <a:prstGeom prst="plus">
            <a:avLst>
              <a:gd name="adj" fmla="val 428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74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11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A4F17A-7F61-42AE-BEB6-56CD91528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665" y="3375307"/>
            <a:ext cx="8959362" cy="3611646"/>
          </a:xfrm>
          <a:ln w="57150">
            <a:prstDash val="lgDashDot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R="0" lvl="0" algn="just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ثبت سفارش (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کنشگر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فرستنده، سیستم:</a:t>
            </a: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ICO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13840" indent="-685800" algn="just" rtl="1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TUCBW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فرستنده در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صفحه‌ی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کاربری خود، روی پیوند «ثبت سفارش» کلیک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13840" indent="-6858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TUCEW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فرستنده پیام «سفارش شما با موفقیت ثبت شد.» را مشاهده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0482A-6780-41C0-B982-B920DAA4463A}"/>
              </a:ext>
            </a:extLst>
          </p:cNvPr>
          <p:cNvSpPr/>
          <p:nvPr/>
        </p:nvSpPr>
        <p:spPr>
          <a:xfrm>
            <a:off x="10860506" y="3328415"/>
            <a:ext cx="1122590" cy="3611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4C18B9CA-F553-41DF-A2C1-B7A0531620A4}"/>
              </a:ext>
            </a:extLst>
          </p:cNvPr>
          <p:cNvSpPr/>
          <p:nvPr/>
        </p:nvSpPr>
        <p:spPr>
          <a:xfrm>
            <a:off x="9611567" y="4103857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75F87D04-87CD-432E-9A12-218EC924B277}"/>
              </a:ext>
            </a:extLst>
          </p:cNvPr>
          <p:cNvSpPr/>
          <p:nvPr/>
        </p:nvSpPr>
        <p:spPr>
          <a:xfrm>
            <a:off x="9611566" y="5389097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48B6880D-91C3-4AFB-991B-EFA71B653D49}"/>
              </a:ext>
            </a:extLst>
          </p:cNvPr>
          <p:cNvSpPr/>
          <p:nvPr/>
        </p:nvSpPr>
        <p:spPr>
          <a:xfrm>
            <a:off x="9627830" y="4532531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19E3F389-7B3E-46B9-A417-9AE0A84D511C}"/>
              </a:ext>
            </a:extLst>
          </p:cNvPr>
          <p:cNvSpPr/>
          <p:nvPr/>
        </p:nvSpPr>
        <p:spPr>
          <a:xfrm>
            <a:off x="9627830" y="4961205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1165B25-041B-4893-926F-400500451224}"/>
              </a:ext>
            </a:extLst>
          </p:cNvPr>
          <p:cNvSpPr txBox="1">
            <a:spLocks/>
          </p:cNvSpPr>
          <p:nvPr/>
        </p:nvSpPr>
        <p:spPr>
          <a:xfrm>
            <a:off x="1696665" y="7580141"/>
            <a:ext cx="8959362" cy="3611646"/>
          </a:xfrm>
          <a:prstGeom prst="rect">
            <a:avLst/>
          </a:prstGeom>
          <a:ln w="57150" cap="flat" cmpd="sng" algn="ctr">
            <a:solidFill>
              <a:schemeClr val="accent2"/>
            </a:solidFill>
            <a:prstDash val="lgDashDot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لغو سفارش (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کنشگر:فرستنده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سیستم:</a:t>
            </a: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ICO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493838" marR="0" indent="-685800" algn="just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TUCBW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فرستنده در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صفحه‌ی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کاربری خود، روی پیوند «لغو سفارش» کلیک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493838" marR="0" indent="-6858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TUCEW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فرستنده پیام «سفارش شما با موفقیت لغو شد.» را مشاهده </a:t>
            </a:r>
            <a:r>
              <a:rPr lang="fa-IR" sz="40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4000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F2F20-DB6B-4674-80DD-94AD11381A00}"/>
              </a:ext>
            </a:extLst>
          </p:cNvPr>
          <p:cNvSpPr/>
          <p:nvPr/>
        </p:nvSpPr>
        <p:spPr>
          <a:xfrm>
            <a:off x="10860506" y="7533249"/>
            <a:ext cx="1122590" cy="3611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ED828832-6C37-4944-8168-F69E8C389A3D}"/>
              </a:ext>
            </a:extLst>
          </p:cNvPr>
          <p:cNvSpPr/>
          <p:nvPr/>
        </p:nvSpPr>
        <p:spPr>
          <a:xfrm>
            <a:off x="9611567" y="8308691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4C440CA4-E366-4E30-9B76-1EFCD43C44C6}"/>
              </a:ext>
            </a:extLst>
          </p:cNvPr>
          <p:cNvSpPr/>
          <p:nvPr/>
        </p:nvSpPr>
        <p:spPr>
          <a:xfrm>
            <a:off x="9611566" y="9578691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2AE1C817-43EF-479B-AA12-ABC049485BA4}"/>
              </a:ext>
            </a:extLst>
          </p:cNvPr>
          <p:cNvSpPr/>
          <p:nvPr/>
        </p:nvSpPr>
        <p:spPr>
          <a:xfrm>
            <a:off x="9627830" y="8737365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B04FB6CB-D928-4E1D-A9B6-74DAF3E79CB9}"/>
              </a:ext>
            </a:extLst>
          </p:cNvPr>
          <p:cNvSpPr/>
          <p:nvPr/>
        </p:nvSpPr>
        <p:spPr>
          <a:xfrm>
            <a:off x="9627830" y="9166039"/>
            <a:ext cx="1628521" cy="629920"/>
          </a:xfrm>
          <a:prstGeom prst="blockArc">
            <a:avLst>
              <a:gd name="adj1" fmla="val 10800000"/>
              <a:gd name="adj2" fmla="val 48660"/>
              <a:gd name="adj3" fmla="val 153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773DAC-6800-4EF4-9A76-3B2DBC037C77}"/>
              </a:ext>
            </a:extLst>
          </p:cNvPr>
          <p:cNvSpPr txBox="1"/>
          <p:nvPr/>
        </p:nvSpPr>
        <p:spPr>
          <a:xfrm>
            <a:off x="9361184" y="6133906"/>
            <a:ext cx="11125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DF165D-1240-4744-80D6-5964A98579B0}"/>
              </a:ext>
            </a:extLst>
          </p:cNvPr>
          <p:cNvSpPr txBox="1"/>
          <p:nvPr/>
        </p:nvSpPr>
        <p:spPr>
          <a:xfrm>
            <a:off x="9361184" y="10260349"/>
            <a:ext cx="11125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</a:t>
            </a:r>
            <a:r>
              <a:rPr lang="fa-IR" sz="3600" b="1" dirty="0"/>
              <a:t>6</a:t>
            </a:r>
            <a:endParaRPr lang="en-US" sz="3600" b="1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CEED5829-B03A-4A93-A587-8E95EED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736" y="760733"/>
            <a:ext cx="10092350" cy="1786926"/>
          </a:xfrm>
        </p:spPr>
        <p:txBody>
          <a:bodyPr>
            <a:noAutofit/>
          </a:bodyPr>
          <a:lstStyle/>
          <a:p>
            <a:pPr algn="ctr" rtl="1"/>
            <a:r>
              <a:rPr lang="fa-IR" sz="6000" b="1" dirty="0">
                <a:solidFill>
                  <a:srgbClr val="C00000"/>
                </a:solidFill>
                <a:effectLst/>
                <a:cs typeface="B Nazanin" panose="00000400000000000000" pitchFamily="2" charset="-78"/>
              </a:rPr>
              <a:t>شناسایی و تعیین قلمرو مورد </a:t>
            </a:r>
            <a:r>
              <a:rPr lang="fa-IR" sz="6000" b="1" dirty="0" err="1">
                <a:solidFill>
                  <a:srgbClr val="C00000"/>
                </a:solidFill>
                <a:effectLst/>
                <a:cs typeface="B Nazanin" panose="00000400000000000000" pitchFamily="2" charset="-78"/>
              </a:rPr>
              <a:t>کاربردها</a:t>
            </a:r>
            <a:endParaRPr lang="en-US" sz="6000" b="1" dirty="0">
              <a:solidFill>
                <a:srgbClr val="C00000"/>
              </a:solidFill>
              <a:effectLst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61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12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CEED5829-B03A-4A93-A587-8E95EED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21662">
            <a:off x="2843165" y="1014928"/>
            <a:ext cx="5417410" cy="1357221"/>
          </a:xfrm>
          <a:custGeom>
            <a:avLst/>
            <a:gdLst>
              <a:gd name="connsiteX0" fmla="*/ 0 w 5417410"/>
              <a:gd name="connsiteY0" fmla="*/ 0 h 1357221"/>
              <a:gd name="connsiteX1" fmla="*/ 541741 w 5417410"/>
              <a:gd name="connsiteY1" fmla="*/ 0 h 1357221"/>
              <a:gd name="connsiteX2" fmla="*/ 1029308 w 5417410"/>
              <a:gd name="connsiteY2" fmla="*/ 0 h 1357221"/>
              <a:gd name="connsiteX3" fmla="*/ 1462701 w 5417410"/>
              <a:gd name="connsiteY3" fmla="*/ 0 h 1357221"/>
              <a:gd name="connsiteX4" fmla="*/ 1896094 w 5417410"/>
              <a:gd name="connsiteY4" fmla="*/ 0 h 1357221"/>
              <a:gd name="connsiteX5" fmla="*/ 2275312 w 5417410"/>
              <a:gd name="connsiteY5" fmla="*/ 0 h 1357221"/>
              <a:gd name="connsiteX6" fmla="*/ 2762879 w 5417410"/>
              <a:gd name="connsiteY6" fmla="*/ 0 h 1357221"/>
              <a:gd name="connsiteX7" fmla="*/ 3196272 w 5417410"/>
              <a:gd name="connsiteY7" fmla="*/ 0 h 1357221"/>
              <a:gd name="connsiteX8" fmla="*/ 3683839 w 5417410"/>
              <a:gd name="connsiteY8" fmla="*/ 0 h 1357221"/>
              <a:gd name="connsiteX9" fmla="*/ 4063058 w 5417410"/>
              <a:gd name="connsiteY9" fmla="*/ 0 h 1357221"/>
              <a:gd name="connsiteX10" fmla="*/ 4550624 w 5417410"/>
              <a:gd name="connsiteY10" fmla="*/ 0 h 1357221"/>
              <a:gd name="connsiteX11" fmla="*/ 5417410 w 5417410"/>
              <a:gd name="connsiteY11" fmla="*/ 0 h 1357221"/>
              <a:gd name="connsiteX12" fmla="*/ 5417410 w 5417410"/>
              <a:gd name="connsiteY12" fmla="*/ 479551 h 1357221"/>
              <a:gd name="connsiteX13" fmla="*/ 5417410 w 5417410"/>
              <a:gd name="connsiteY13" fmla="*/ 904814 h 1357221"/>
              <a:gd name="connsiteX14" fmla="*/ 5417410 w 5417410"/>
              <a:gd name="connsiteY14" fmla="*/ 1357221 h 1357221"/>
              <a:gd name="connsiteX15" fmla="*/ 4984017 w 5417410"/>
              <a:gd name="connsiteY15" fmla="*/ 1357221 h 1357221"/>
              <a:gd name="connsiteX16" fmla="*/ 4442276 w 5417410"/>
              <a:gd name="connsiteY16" fmla="*/ 1357221 h 1357221"/>
              <a:gd name="connsiteX17" fmla="*/ 3954709 w 5417410"/>
              <a:gd name="connsiteY17" fmla="*/ 1357221 h 1357221"/>
              <a:gd name="connsiteX18" fmla="*/ 3304620 w 5417410"/>
              <a:gd name="connsiteY18" fmla="*/ 1357221 h 1357221"/>
              <a:gd name="connsiteX19" fmla="*/ 2817053 w 5417410"/>
              <a:gd name="connsiteY19" fmla="*/ 1357221 h 1357221"/>
              <a:gd name="connsiteX20" fmla="*/ 2383660 w 5417410"/>
              <a:gd name="connsiteY20" fmla="*/ 1357221 h 1357221"/>
              <a:gd name="connsiteX21" fmla="*/ 2004442 w 5417410"/>
              <a:gd name="connsiteY21" fmla="*/ 1357221 h 1357221"/>
              <a:gd name="connsiteX22" fmla="*/ 1354352 w 5417410"/>
              <a:gd name="connsiteY22" fmla="*/ 1357221 h 1357221"/>
              <a:gd name="connsiteX23" fmla="*/ 758437 w 5417410"/>
              <a:gd name="connsiteY23" fmla="*/ 1357221 h 1357221"/>
              <a:gd name="connsiteX24" fmla="*/ 0 w 5417410"/>
              <a:gd name="connsiteY24" fmla="*/ 1357221 h 1357221"/>
              <a:gd name="connsiteX25" fmla="*/ 0 w 5417410"/>
              <a:gd name="connsiteY25" fmla="*/ 945531 h 1357221"/>
              <a:gd name="connsiteX26" fmla="*/ 0 w 5417410"/>
              <a:gd name="connsiteY26" fmla="*/ 520268 h 1357221"/>
              <a:gd name="connsiteX27" fmla="*/ 0 w 5417410"/>
              <a:gd name="connsiteY27" fmla="*/ 0 h 13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17410" h="1357221" fill="none" extrusionOk="0">
                <a:moveTo>
                  <a:pt x="0" y="0"/>
                </a:moveTo>
                <a:cubicBezTo>
                  <a:pt x="138146" y="-26865"/>
                  <a:pt x="320814" y="53002"/>
                  <a:pt x="541741" y="0"/>
                </a:cubicBezTo>
                <a:cubicBezTo>
                  <a:pt x="762668" y="-53002"/>
                  <a:pt x="791486" y="1126"/>
                  <a:pt x="1029308" y="0"/>
                </a:cubicBezTo>
                <a:cubicBezTo>
                  <a:pt x="1267130" y="-1126"/>
                  <a:pt x="1287919" y="45952"/>
                  <a:pt x="1462701" y="0"/>
                </a:cubicBezTo>
                <a:cubicBezTo>
                  <a:pt x="1637483" y="-45952"/>
                  <a:pt x="1804235" y="3379"/>
                  <a:pt x="1896094" y="0"/>
                </a:cubicBezTo>
                <a:cubicBezTo>
                  <a:pt x="1987953" y="-3379"/>
                  <a:pt x="2104498" y="38004"/>
                  <a:pt x="2275312" y="0"/>
                </a:cubicBezTo>
                <a:cubicBezTo>
                  <a:pt x="2446126" y="-38004"/>
                  <a:pt x="2645586" y="43220"/>
                  <a:pt x="2762879" y="0"/>
                </a:cubicBezTo>
                <a:cubicBezTo>
                  <a:pt x="2880172" y="-43220"/>
                  <a:pt x="2997633" y="16238"/>
                  <a:pt x="3196272" y="0"/>
                </a:cubicBezTo>
                <a:cubicBezTo>
                  <a:pt x="3394911" y="-16238"/>
                  <a:pt x="3576669" y="3646"/>
                  <a:pt x="3683839" y="0"/>
                </a:cubicBezTo>
                <a:cubicBezTo>
                  <a:pt x="3791009" y="-3646"/>
                  <a:pt x="3904404" y="21479"/>
                  <a:pt x="4063058" y="0"/>
                </a:cubicBezTo>
                <a:cubicBezTo>
                  <a:pt x="4221712" y="-21479"/>
                  <a:pt x="4443878" y="52834"/>
                  <a:pt x="4550624" y="0"/>
                </a:cubicBezTo>
                <a:cubicBezTo>
                  <a:pt x="4657370" y="-52834"/>
                  <a:pt x="5178334" y="19516"/>
                  <a:pt x="5417410" y="0"/>
                </a:cubicBezTo>
                <a:cubicBezTo>
                  <a:pt x="5430615" y="177472"/>
                  <a:pt x="5382981" y="354553"/>
                  <a:pt x="5417410" y="479551"/>
                </a:cubicBezTo>
                <a:cubicBezTo>
                  <a:pt x="5451839" y="604549"/>
                  <a:pt x="5398333" y="764983"/>
                  <a:pt x="5417410" y="904814"/>
                </a:cubicBezTo>
                <a:cubicBezTo>
                  <a:pt x="5436487" y="1044645"/>
                  <a:pt x="5370264" y="1262315"/>
                  <a:pt x="5417410" y="1357221"/>
                </a:cubicBezTo>
                <a:cubicBezTo>
                  <a:pt x="5256325" y="1374870"/>
                  <a:pt x="5103984" y="1323110"/>
                  <a:pt x="4984017" y="1357221"/>
                </a:cubicBezTo>
                <a:cubicBezTo>
                  <a:pt x="4864050" y="1391332"/>
                  <a:pt x="4712888" y="1325017"/>
                  <a:pt x="4442276" y="1357221"/>
                </a:cubicBezTo>
                <a:cubicBezTo>
                  <a:pt x="4171664" y="1389425"/>
                  <a:pt x="4166677" y="1335124"/>
                  <a:pt x="3954709" y="1357221"/>
                </a:cubicBezTo>
                <a:cubicBezTo>
                  <a:pt x="3742741" y="1379318"/>
                  <a:pt x="3582826" y="1311007"/>
                  <a:pt x="3304620" y="1357221"/>
                </a:cubicBezTo>
                <a:cubicBezTo>
                  <a:pt x="3026414" y="1403435"/>
                  <a:pt x="2927209" y="1349226"/>
                  <a:pt x="2817053" y="1357221"/>
                </a:cubicBezTo>
                <a:cubicBezTo>
                  <a:pt x="2706897" y="1365216"/>
                  <a:pt x="2491323" y="1354376"/>
                  <a:pt x="2383660" y="1357221"/>
                </a:cubicBezTo>
                <a:cubicBezTo>
                  <a:pt x="2275997" y="1360066"/>
                  <a:pt x="2191854" y="1321324"/>
                  <a:pt x="2004442" y="1357221"/>
                </a:cubicBezTo>
                <a:cubicBezTo>
                  <a:pt x="1817030" y="1393118"/>
                  <a:pt x="1537470" y="1302672"/>
                  <a:pt x="1354352" y="1357221"/>
                </a:cubicBezTo>
                <a:cubicBezTo>
                  <a:pt x="1171234" y="1411770"/>
                  <a:pt x="996377" y="1330459"/>
                  <a:pt x="758437" y="1357221"/>
                </a:cubicBezTo>
                <a:cubicBezTo>
                  <a:pt x="520497" y="1383983"/>
                  <a:pt x="330728" y="1276648"/>
                  <a:pt x="0" y="1357221"/>
                </a:cubicBezTo>
                <a:cubicBezTo>
                  <a:pt x="-31894" y="1219474"/>
                  <a:pt x="8285" y="1032905"/>
                  <a:pt x="0" y="945531"/>
                </a:cubicBezTo>
                <a:cubicBezTo>
                  <a:pt x="-8285" y="858157"/>
                  <a:pt x="38913" y="660548"/>
                  <a:pt x="0" y="520268"/>
                </a:cubicBezTo>
                <a:cubicBezTo>
                  <a:pt x="-38913" y="379988"/>
                  <a:pt x="56883" y="236893"/>
                  <a:pt x="0" y="0"/>
                </a:cubicBezTo>
                <a:close/>
              </a:path>
              <a:path w="5417410" h="1357221" stroke="0" extrusionOk="0">
                <a:moveTo>
                  <a:pt x="0" y="0"/>
                </a:moveTo>
                <a:cubicBezTo>
                  <a:pt x="125644" y="-24638"/>
                  <a:pt x="211037" y="8218"/>
                  <a:pt x="379219" y="0"/>
                </a:cubicBezTo>
                <a:cubicBezTo>
                  <a:pt x="547401" y="-8218"/>
                  <a:pt x="569596" y="1043"/>
                  <a:pt x="758437" y="0"/>
                </a:cubicBezTo>
                <a:cubicBezTo>
                  <a:pt x="947278" y="-1043"/>
                  <a:pt x="1057510" y="7746"/>
                  <a:pt x="1354353" y="0"/>
                </a:cubicBezTo>
                <a:cubicBezTo>
                  <a:pt x="1651196" y="-7746"/>
                  <a:pt x="1547463" y="12116"/>
                  <a:pt x="1733571" y="0"/>
                </a:cubicBezTo>
                <a:cubicBezTo>
                  <a:pt x="1919679" y="-12116"/>
                  <a:pt x="2172505" y="71464"/>
                  <a:pt x="2383660" y="0"/>
                </a:cubicBezTo>
                <a:cubicBezTo>
                  <a:pt x="2594815" y="-71464"/>
                  <a:pt x="2705825" y="27341"/>
                  <a:pt x="2871227" y="0"/>
                </a:cubicBezTo>
                <a:cubicBezTo>
                  <a:pt x="3036629" y="-27341"/>
                  <a:pt x="3256762" y="29999"/>
                  <a:pt x="3412968" y="0"/>
                </a:cubicBezTo>
                <a:cubicBezTo>
                  <a:pt x="3569174" y="-29999"/>
                  <a:pt x="3830786" y="4426"/>
                  <a:pt x="4008883" y="0"/>
                </a:cubicBezTo>
                <a:cubicBezTo>
                  <a:pt x="4186980" y="-4426"/>
                  <a:pt x="4236251" y="13783"/>
                  <a:pt x="4388102" y="0"/>
                </a:cubicBezTo>
                <a:cubicBezTo>
                  <a:pt x="4539953" y="-13783"/>
                  <a:pt x="4790464" y="15203"/>
                  <a:pt x="4929843" y="0"/>
                </a:cubicBezTo>
                <a:cubicBezTo>
                  <a:pt x="5069222" y="-15203"/>
                  <a:pt x="5259250" y="48263"/>
                  <a:pt x="5417410" y="0"/>
                </a:cubicBezTo>
                <a:cubicBezTo>
                  <a:pt x="5426132" y="131409"/>
                  <a:pt x="5402556" y="380771"/>
                  <a:pt x="5417410" y="479551"/>
                </a:cubicBezTo>
                <a:cubicBezTo>
                  <a:pt x="5432264" y="578331"/>
                  <a:pt x="5402116" y="830774"/>
                  <a:pt x="5417410" y="931958"/>
                </a:cubicBezTo>
                <a:cubicBezTo>
                  <a:pt x="5432704" y="1033142"/>
                  <a:pt x="5390550" y="1237944"/>
                  <a:pt x="5417410" y="1357221"/>
                </a:cubicBezTo>
                <a:cubicBezTo>
                  <a:pt x="5181072" y="1372961"/>
                  <a:pt x="5110352" y="1351703"/>
                  <a:pt x="4821495" y="1357221"/>
                </a:cubicBezTo>
                <a:cubicBezTo>
                  <a:pt x="4532638" y="1362739"/>
                  <a:pt x="4328260" y="1306275"/>
                  <a:pt x="4171406" y="1357221"/>
                </a:cubicBezTo>
                <a:cubicBezTo>
                  <a:pt x="4014552" y="1408167"/>
                  <a:pt x="3976840" y="1354700"/>
                  <a:pt x="3792187" y="1357221"/>
                </a:cubicBezTo>
                <a:cubicBezTo>
                  <a:pt x="3607534" y="1359742"/>
                  <a:pt x="3472456" y="1328262"/>
                  <a:pt x="3304620" y="1357221"/>
                </a:cubicBezTo>
                <a:cubicBezTo>
                  <a:pt x="3136784" y="1386180"/>
                  <a:pt x="3062294" y="1331109"/>
                  <a:pt x="2871227" y="1357221"/>
                </a:cubicBezTo>
                <a:cubicBezTo>
                  <a:pt x="2680160" y="1383333"/>
                  <a:pt x="2439642" y="1343813"/>
                  <a:pt x="2221138" y="1357221"/>
                </a:cubicBezTo>
                <a:cubicBezTo>
                  <a:pt x="2002634" y="1370629"/>
                  <a:pt x="1973455" y="1324962"/>
                  <a:pt x="1787745" y="1357221"/>
                </a:cubicBezTo>
                <a:cubicBezTo>
                  <a:pt x="1602035" y="1389480"/>
                  <a:pt x="1431180" y="1305754"/>
                  <a:pt x="1300178" y="1357221"/>
                </a:cubicBezTo>
                <a:cubicBezTo>
                  <a:pt x="1169176" y="1408688"/>
                  <a:pt x="1103232" y="1347178"/>
                  <a:pt x="920960" y="1357221"/>
                </a:cubicBezTo>
                <a:cubicBezTo>
                  <a:pt x="738688" y="1367264"/>
                  <a:pt x="623638" y="1319996"/>
                  <a:pt x="541741" y="1357221"/>
                </a:cubicBezTo>
                <a:cubicBezTo>
                  <a:pt x="459844" y="1394446"/>
                  <a:pt x="145292" y="1340429"/>
                  <a:pt x="0" y="1357221"/>
                </a:cubicBezTo>
                <a:cubicBezTo>
                  <a:pt x="-43398" y="1232498"/>
                  <a:pt x="28325" y="1097709"/>
                  <a:pt x="0" y="931958"/>
                </a:cubicBezTo>
                <a:cubicBezTo>
                  <a:pt x="-28325" y="766207"/>
                  <a:pt x="13289" y="628613"/>
                  <a:pt x="0" y="479551"/>
                </a:cubicBezTo>
                <a:cubicBezTo>
                  <a:pt x="-13289" y="330489"/>
                  <a:pt x="51094" y="1169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50045413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algn="ctr" rtl="1"/>
            <a:r>
              <a:rPr lang="fa-IR" sz="4800" b="1" dirty="0" err="1">
                <a:solidFill>
                  <a:srgbClr val="002060"/>
                </a:solidFill>
                <a:effectLst/>
                <a:cs typeface="B Nazanin" panose="00000400000000000000" pitchFamily="2" charset="-78"/>
              </a:rPr>
              <a:t>ماتریس</a:t>
            </a:r>
            <a:r>
              <a:rPr lang="fa-IR" sz="4800" b="1" dirty="0">
                <a:solidFill>
                  <a:srgbClr val="002060"/>
                </a:solidFill>
                <a:effectLst/>
                <a:cs typeface="B Nazanin" panose="00000400000000000000" pitchFamily="2" charset="-78"/>
              </a:rPr>
              <a:t> ردیابی نیازمندی</a:t>
            </a:r>
            <a:endParaRPr lang="en-US" sz="4800" b="1" dirty="0">
              <a:solidFill>
                <a:srgbClr val="002060"/>
              </a:solidFill>
              <a:effectLst/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AB61AF-5642-4EC8-9CEC-EF1206971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4" t="955"/>
          <a:stretch/>
        </p:blipFill>
        <p:spPr>
          <a:xfrm>
            <a:off x="8556090" y="875968"/>
            <a:ext cx="4168929" cy="5982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15219-E514-40AC-9552-932AA677A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4"/>
          <a:stretch/>
        </p:blipFill>
        <p:spPr>
          <a:xfrm>
            <a:off x="8556090" y="7270323"/>
            <a:ext cx="4168929" cy="4153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F7DD9-DAE9-49A9-ACC6-85E23B575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26" y="3508095"/>
            <a:ext cx="6270497" cy="3719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652A2B-4D74-4104-8C20-F8D61E05C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004"/>
          <a:stretch/>
        </p:blipFill>
        <p:spPr>
          <a:xfrm>
            <a:off x="1391711" y="7484849"/>
            <a:ext cx="5252929" cy="48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13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CEED5829-B03A-4A93-A587-8E95EED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609" y="693861"/>
            <a:ext cx="5417410" cy="1357221"/>
          </a:xfrm>
          <a:custGeom>
            <a:avLst/>
            <a:gdLst>
              <a:gd name="connsiteX0" fmla="*/ 0 w 5417410"/>
              <a:gd name="connsiteY0" fmla="*/ 0 h 1357221"/>
              <a:gd name="connsiteX1" fmla="*/ 5417410 w 5417410"/>
              <a:gd name="connsiteY1" fmla="*/ 0 h 1357221"/>
              <a:gd name="connsiteX2" fmla="*/ 5417410 w 5417410"/>
              <a:gd name="connsiteY2" fmla="*/ 1357221 h 1357221"/>
              <a:gd name="connsiteX3" fmla="*/ 0 w 5417410"/>
              <a:gd name="connsiteY3" fmla="*/ 1357221 h 1357221"/>
              <a:gd name="connsiteX4" fmla="*/ 0 w 5417410"/>
              <a:gd name="connsiteY4" fmla="*/ 0 h 13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7410" h="1357221" fill="none" extrusionOk="0">
                <a:moveTo>
                  <a:pt x="0" y="0"/>
                </a:moveTo>
                <a:cubicBezTo>
                  <a:pt x="2684315" y="-42036"/>
                  <a:pt x="4248675" y="-67092"/>
                  <a:pt x="5417410" y="0"/>
                </a:cubicBezTo>
                <a:cubicBezTo>
                  <a:pt x="5326808" y="434779"/>
                  <a:pt x="5347848" y="970587"/>
                  <a:pt x="5417410" y="1357221"/>
                </a:cubicBezTo>
                <a:cubicBezTo>
                  <a:pt x="4243983" y="1364900"/>
                  <a:pt x="2532408" y="1346779"/>
                  <a:pt x="0" y="1357221"/>
                </a:cubicBezTo>
                <a:cubicBezTo>
                  <a:pt x="77501" y="954666"/>
                  <a:pt x="37834" y="472176"/>
                  <a:pt x="0" y="0"/>
                </a:cubicBezTo>
                <a:close/>
              </a:path>
              <a:path w="5417410" h="1357221" stroke="0" extrusionOk="0">
                <a:moveTo>
                  <a:pt x="0" y="0"/>
                </a:moveTo>
                <a:cubicBezTo>
                  <a:pt x="1975572" y="87457"/>
                  <a:pt x="4656076" y="-55506"/>
                  <a:pt x="5417410" y="0"/>
                </a:cubicBezTo>
                <a:cubicBezTo>
                  <a:pt x="5426049" y="235880"/>
                  <a:pt x="5445780" y="1038152"/>
                  <a:pt x="5417410" y="1357221"/>
                </a:cubicBezTo>
                <a:cubicBezTo>
                  <a:pt x="4674159" y="1226507"/>
                  <a:pt x="2431923" y="1408157"/>
                  <a:pt x="0" y="1357221"/>
                </a:cubicBezTo>
                <a:cubicBezTo>
                  <a:pt x="-24710" y="1179869"/>
                  <a:pt x="57596" y="315867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50045413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algn="ctr" rtl="1"/>
            <a:r>
              <a:rPr lang="fa-IR" sz="4800" b="1" dirty="0">
                <a:solidFill>
                  <a:srgbClr val="002060"/>
                </a:solidFill>
                <a:effectLst/>
                <a:cs typeface="B Nazanin" panose="00000400000000000000" pitchFamily="2" charset="-78"/>
              </a:rPr>
              <a:t>نمودار مورد کاربرد</a:t>
            </a:r>
            <a:endParaRPr lang="en-US" sz="4800" b="1" dirty="0">
              <a:solidFill>
                <a:srgbClr val="002060"/>
              </a:solidFill>
              <a:effectLst/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645EC5-0406-47D6-8663-5AE8E85C9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t="35259" r="28107" b="3209"/>
          <a:stretch/>
        </p:blipFill>
        <p:spPr>
          <a:xfrm>
            <a:off x="833120" y="2789505"/>
            <a:ext cx="5791200" cy="8439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D15A4B-EBA8-4DE1-8DF7-9B1E13AFF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1310" r="20945" b="3318"/>
          <a:stretch/>
        </p:blipFill>
        <p:spPr>
          <a:xfrm>
            <a:off x="7091680" y="4449618"/>
            <a:ext cx="5791200" cy="56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4CB20A2-9A38-4F64-B7F4-E5147624F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873614"/>
              </p:ext>
            </p:extLst>
          </p:nvPr>
        </p:nvGraphicFramePr>
        <p:xfrm>
          <a:off x="-123576" y="5608503"/>
          <a:ext cx="14190556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Managing Project Constraints In Instructional Design - eLearning Industry">
            <a:extLst>
              <a:ext uri="{FF2B5EF4-FFF2-40B4-BE49-F238E27FC236}">
                <a16:creationId xmlns:a16="http://schemas.microsoft.com/office/drawing/2014/main" id="{EEAA785D-EE70-4B8D-B5FF-EB7D0BC142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3" y="201120"/>
            <a:ext cx="10335674" cy="57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14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BE71B-8E52-440A-B5E3-538EA35C57BB}"/>
              </a:ext>
            </a:extLst>
          </p:cNvPr>
          <p:cNvSpPr txBox="1"/>
          <p:nvPr/>
        </p:nvSpPr>
        <p:spPr>
          <a:xfrm>
            <a:off x="2781722" y="4767433"/>
            <a:ext cx="8379960" cy="2463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FF000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تخصیص					</a:t>
            </a:r>
            <a:r>
              <a:rPr lang="fa-IR" sz="7200" b="1" dirty="0" err="1">
                <a:solidFill>
                  <a:srgbClr val="FF000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کاربردها</a:t>
            </a:r>
            <a:endParaRPr lang="fa-IR" sz="7200" b="1" dirty="0">
              <a:solidFill>
                <a:srgbClr val="FF0000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ct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FF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مورد</a:t>
            </a:r>
            <a:endParaRPr lang="en-US" sz="6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539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naging Project Constraints In Instructional Design - eLearning Industry">
            <a:extLst>
              <a:ext uri="{FF2B5EF4-FFF2-40B4-BE49-F238E27FC236}">
                <a16:creationId xmlns:a16="http://schemas.microsoft.com/office/drawing/2014/main" id="{EEAA785D-EE70-4B8D-B5FF-EB7D0BC142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3" y="201120"/>
            <a:ext cx="10335674" cy="57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15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BE71B-8E52-440A-B5E3-538EA35C57BB}"/>
              </a:ext>
            </a:extLst>
          </p:cNvPr>
          <p:cNvSpPr txBox="1"/>
          <p:nvPr/>
        </p:nvSpPr>
        <p:spPr>
          <a:xfrm>
            <a:off x="6347079" y="2698277"/>
            <a:ext cx="6324219" cy="66018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جدول</a:t>
            </a:r>
          </a:p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تخصیص</a:t>
            </a:r>
          </a:p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مورد</a:t>
            </a:r>
            <a:endParaRPr lang="en-US" sz="60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</a:t>
            </a:r>
            <a:r>
              <a:rPr lang="fa-IR" sz="7200" b="1" dirty="0" err="1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کاربردها</a:t>
            </a:r>
            <a:endParaRPr lang="fa-IR" sz="7200" b="1" dirty="0">
              <a:solidFill>
                <a:srgbClr val="002060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CED5C-6706-401B-98DD-083A5CE9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4" y="4214109"/>
            <a:ext cx="5510113" cy="70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naging Project Constraints In Instructional Design - eLearning Industry">
            <a:extLst>
              <a:ext uri="{FF2B5EF4-FFF2-40B4-BE49-F238E27FC236}">
                <a16:creationId xmlns:a16="http://schemas.microsoft.com/office/drawing/2014/main" id="{EEAA785D-EE70-4B8D-B5FF-EB7D0BC142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3" y="201120"/>
            <a:ext cx="10335674" cy="57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16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BE71B-8E52-440A-B5E3-538EA35C57BB}"/>
              </a:ext>
            </a:extLst>
          </p:cNvPr>
          <p:cNvSpPr txBox="1"/>
          <p:nvPr/>
        </p:nvSpPr>
        <p:spPr>
          <a:xfrm>
            <a:off x="566272" y="1297104"/>
            <a:ext cx="12518792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جدول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مورد</a:t>
            </a:r>
            <a:endParaRPr lang="en-US" sz="60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کاربرد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				گسترده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4ACBE-64AF-4D2E-B3BC-338A4D80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2" y="6259325"/>
            <a:ext cx="11034856" cy="53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naging Project Constraints In Instructional Design - eLearning Industry">
            <a:extLst>
              <a:ext uri="{FF2B5EF4-FFF2-40B4-BE49-F238E27FC236}">
                <a16:creationId xmlns:a16="http://schemas.microsoft.com/office/drawing/2014/main" id="{EEAA785D-EE70-4B8D-B5FF-EB7D0BC142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3" y="201120"/>
            <a:ext cx="10335674" cy="57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EF96-C833-479E-8E18-61D3599C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17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AB130D-FF29-40B6-8BEE-2336C5C4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BE71B-8E52-440A-B5E3-538EA35C57BB}"/>
              </a:ext>
            </a:extLst>
          </p:cNvPr>
          <p:cNvSpPr txBox="1"/>
          <p:nvPr/>
        </p:nvSpPr>
        <p:spPr>
          <a:xfrm>
            <a:off x="566272" y="1297104"/>
            <a:ext cx="12518792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جدول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مورد</a:t>
            </a:r>
            <a:endParaRPr lang="en-US" sz="60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کاربرد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				گسترده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26489-5834-4A30-B7C5-8FB79C6AF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2"/>
          <a:stretch/>
        </p:blipFill>
        <p:spPr>
          <a:xfrm>
            <a:off x="1359431" y="6332219"/>
            <a:ext cx="10997137" cy="52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6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13F-20C2-460E-9615-D3C08505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122416"/>
            <a:ext cx="11658600" cy="3218688"/>
          </a:xfrm>
        </p:spPr>
        <p:txBody>
          <a:bodyPr>
            <a:normAutofit/>
          </a:bodyPr>
          <a:lstStyle/>
          <a:p>
            <a:pPr algn="ctr"/>
            <a:r>
              <a:rPr lang="fa-IR" sz="8800" b="1" i="1" u="sng" dirty="0">
                <a:solidFill>
                  <a:srgbClr val="0070C0"/>
                </a:solidFill>
                <a:cs typeface="B Nazanin" panose="00000400000000000000" pitchFamily="2" charset="-78"/>
              </a:rPr>
              <a:t>سپاس فراوان</a:t>
            </a:r>
            <a:endParaRPr lang="en-US" sz="8800" b="1" i="1" u="sng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96F51-5E21-4CC5-9453-04DC5914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2054" y="9341104"/>
            <a:ext cx="6731890" cy="1306576"/>
          </a:xfrm>
        </p:spPr>
        <p:txBody>
          <a:bodyPr/>
          <a:lstStyle/>
          <a:p>
            <a:r>
              <a:rPr lang="en-US" sz="4000" dirty="0"/>
              <a:t>Phase </a:t>
            </a:r>
            <a:r>
              <a:rPr lang="fa-IR" sz="4000" dirty="0"/>
              <a:t>2</a:t>
            </a:r>
            <a:r>
              <a:rPr lang="en-US" sz="4000" dirty="0"/>
              <a:t> - </a:t>
            </a:r>
            <a:r>
              <a:rPr lang="en-US" sz="4000" dirty="0" err="1"/>
              <a:t>Ordibehesht</a:t>
            </a:r>
            <a:r>
              <a:rPr lang="en-US" sz="4000" dirty="0"/>
              <a:t> 140</a:t>
            </a:r>
            <a:r>
              <a:rPr lang="fa-IR" sz="4000" dirty="0"/>
              <a:t>3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A9782-B8CD-406B-9443-4799B6CD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02" y="2544986"/>
            <a:ext cx="3589395" cy="3577430"/>
          </a:xfrm>
          <a:prstGeom prst="ellipse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DBC1-2B95-47FB-ADCA-85C3E7F7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0627D-8BE8-4693-820B-B61FFD0D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054" y="10297254"/>
            <a:ext cx="6731890" cy="1306576"/>
          </a:xfrm>
        </p:spPr>
        <p:txBody>
          <a:bodyPr vert="horz" lIns="91440" tIns="45720" rIns="91440" bIns="45720" rtlCol="0" anchor="ctr"/>
          <a:lstStyle/>
          <a:p>
            <a:pPr algn="ctr" rtl="1">
              <a:lnSpc>
                <a:spcPct val="150000"/>
              </a:lnSpc>
            </a:pPr>
            <a:r>
              <a:rPr lang="en-US" sz="2800" b="1" dirty="0" err="1">
                <a:cs typeface="B Nazanin" panose="00000400000000000000" pitchFamily="2" charset="-78"/>
              </a:rPr>
              <a:t>تحلیل</a:t>
            </a:r>
            <a:r>
              <a:rPr lang="en-US" sz="2800" b="1" dirty="0">
                <a:cs typeface="B Nazanin" panose="00000400000000000000" pitchFamily="2" charset="-78"/>
              </a:rPr>
              <a:t> و </a:t>
            </a:r>
            <a:r>
              <a:rPr lang="en-US" sz="2800" b="1" dirty="0" err="1">
                <a:cs typeface="B Nazanin" panose="00000400000000000000" pitchFamily="2" charset="-78"/>
              </a:rPr>
              <a:t>طراحی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سیستم‌ها</a:t>
            </a:r>
            <a:r>
              <a:rPr lang="en-US" sz="2800" b="1" dirty="0">
                <a:cs typeface="B Nazanin" panose="00000400000000000000" pitchFamily="2" charset="-78"/>
              </a:rPr>
              <a:t> |</a:t>
            </a:r>
            <a:r>
              <a:rPr lang="fa-IR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ارائه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فاز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fa-IR" sz="2800" b="1" dirty="0">
                <a:cs typeface="B Nazanin" panose="00000400000000000000" pitchFamily="2" charset="-78"/>
              </a:rPr>
              <a:t>دوم</a:t>
            </a:r>
            <a:r>
              <a:rPr lang="en-US" sz="2800" b="1" dirty="0">
                <a:cs typeface="B Nazanin" panose="00000400000000000000" pitchFamily="2" charset="-78"/>
              </a:rPr>
              <a:t>| </a:t>
            </a:r>
            <a:r>
              <a:rPr lang="en-US" sz="2800" b="1" dirty="0" err="1">
                <a:cs typeface="B Nazanin" panose="00000400000000000000" pitchFamily="2" charset="-78"/>
              </a:rPr>
              <a:t>گروه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fa-IR" sz="2800" b="1" dirty="0">
                <a:cs typeface="B Nazanin" panose="00000400000000000000" pitchFamily="2" charset="-78"/>
              </a:rPr>
              <a:t>15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br>
              <a:rPr lang="en-US" sz="2800" b="1" dirty="0">
                <a:cs typeface="B Nazanin" panose="00000400000000000000" pitchFamily="2" charset="-78"/>
              </a:rPr>
            </a:br>
            <a:r>
              <a:rPr lang="fa-IR" sz="28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86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8E0F-B7A0-4B97-9467-161F805B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8" y="981355"/>
            <a:ext cx="4665097" cy="1735836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Arial Black" panose="020B0A04020102020204" pitchFamily="34" charset="0"/>
              </a:rPr>
              <a:t>RACI </a:t>
            </a:r>
            <a:r>
              <a:rPr lang="en-US" dirty="0">
                <a:latin typeface="Arial Black" panose="020B0A04020102020204" pitchFamily="34" charset="0"/>
              </a:rPr>
              <a:t>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6EF17-0AD2-4A19-B761-710825DB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338150"/>
            <a:ext cx="2183118" cy="2175841"/>
          </a:xfrm>
          <a:prstGeom prst="ellipse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0E06-7AA0-4523-AA5D-A9F0E94D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2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FAE6111-3467-4CF3-9388-4FD18CE1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7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2 - </a:t>
            </a:r>
            <a:r>
              <a:rPr lang="en-US" sz="2000" dirty="0" err="1"/>
              <a:t>Ordibehesht</a:t>
            </a:r>
            <a:r>
              <a:rPr lang="en-US" sz="2400" dirty="0"/>
              <a:t> </a:t>
            </a:r>
            <a:r>
              <a:rPr lang="en-US" sz="2000" dirty="0"/>
              <a:t>1403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C30A366-90E1-431B-A294-C3AC5AB140DE}"/>
              </a:ext>
            </a:extLst>
          </p:cNvPr>
          <p:cNvSpPr txBox="1">
            <a:spLocks/>
          </p:cNvSpPr>
          <p:nvPr/>
        </p:nvSpPr>
        <p:spPr>
          <a:xfrm>
            <a:off x="1219207" y="10672101"/>
            <a:ext cx="11505811" cy="121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5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Arial Black" panose="020B0A04020102020204" pitchFamily="34" charset="0"/>
              </a:rPr>
              <a:t>A : Accountable</a:t>
            </a:r>
            <a:r>
              <a:rPr lang="fa-IR" sz="3200" dirty="0">
                <a:latin typeface="Arial Black" panose="020B0A04020102020204" pitchFamily="34" charset="0"/>
              </a:rPr>
              <a:t>		</a:t>
            </a:r>
            <a:r>
              <a:rPr lang="en-US" sz="3200" dirty="0">
                <a:latin typeface="Arial Black" panose="020B0A04020102020204" pitchFamily="34" charset="0"/>
              </a:rPr>
              <a:t>R : Responsible</a:t>
            </a:r>
          </a:p>
          <a:p>
            <a:pPr algn="ctr"/>
            <a:r>
              <a:rPr lang="en-US" sz="3200" dirty="0">
                <a:latin typeface="Arial Black" panose="020B0A04020102020204" pitchFamily="34" charset="0"/>
              </a:rPr>
              <a:t>C : Counselor</a:t>
            </a:r>
            <a:r>
              <a:rPr lang="fa-IR" sz="3200" dirty="0">
                <a:latin typeface="Arial Black" panose="020B0A04020102020204" pitchFamily="34" charset="0"/>
              </a:rPr>
              <a:t>			</a:t>
            </a:r>
            <a:r>
              <a:rPr lang="en-US" sz="3200" dirty="0">
                <a:latin typeface="Arial Black" panose="020B0A04020102020204" pitchFamily="34" charset="0"/>
              </a:rPr>
              <a:t>I : Informed</a:t>
            </a:r>
          </a:p>
        </p:txBody>
      </p:sp>
      <p:sp>
        <p:nvSpPr>
          <p:cNvPr id="15" name="Date Placeholder 8">
            <a:extLst>
              <a:ext uri="{FF2B5EF4-FFF2-40B4-BE49-F238E27FC236}">
                <a16:creationId xmlns:a16="http://schemas.microsoft.com/office/drawing/2014/main" id="{D1F02F7F-6E79-47A5-9C7D-90AE2B18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12545571"/>
            <a:ext cx="5813298" cy="730250"/>
          </a:xfrm>
        </p:spPr>
        <p:txBody>
          <a:bodyPr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F17D66-71A2-4CBC-8B6F-AC56404F9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6917" r="4192" b="7723"/>
          <a:stretch/>
        </p:blipFill>
        <p:spPr>
          <a:xfrm>
            <a:off x="1066807" y="3073000"/>
            <a:ext cx="11505811" cy="7570000"/>
          </a:xfrm>
        </p:spPr>
      </p:pic>
    </p:spTree>
    <p:extLst>
      <p:ext uri="{BB962C8B-B14F-4D97-AF65-F5344CB8AC3E}">
        <p14:creationId xmlns:p14="http://schemas.microsoft.com/office/powerpoint/2010/main" val="18035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33053-034D-4F6B-81F0-34DB160B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186" y="1238250"/>
            <a:ext cx="9176754" cy="1383690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fa-IR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آنچه در </a:t>
            </a:r>
            <a:r>
              <a:rPr lang="en-US" sz="6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Trello</a:t>
            </a:r>
            <a:r>
              <a:rPr lang="fa-IR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 گذشت...</a:t>
            </a:r>
            <a:endParaRPr lang="en-US" sz="6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7A0D-9C04-44A0-8808-740A48CC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5019" y="12545571"/>
            <a:ext cx="720090" cy="730250"/>
          </a:xfrm>
        </p:spPr>
        <p:txBody>
          <a:bodyPr/>
          <a:lstStyle/>
          <a:p>
            <a:fld id="{B01538AC-CE29-4D33-9BFA-5C012CEA10F2}" type="slidenum">
              <a:rPr lang="en-US" smtClean="0"/>
              <a:t>3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2E87E-6D0F-4C66-8924-EA447851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42FDF-680D-46FE-AA0B-174DF1A3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" y="242899"/>
            <a:ext cx="2183118" cy="2175841"/>
          </a:xfrm>
          <a:prstGeom prst="ellipse">
            <a:avLst/>
          </a:prstGeom>
        </p:spPr>
      </p:pic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150A3539-151B-495A-99F5-D06D4C22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12545571"/>
            <a:ext cx="6270498" cy="730250"/>
          </a:xfrm>
        </p:spPr>
        <p:txBody>
          <a:bodyPr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A5339-D3DF-429A-8BBF-2B62A3F0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78" y="3354742"/>
            <a:ext cx="11704320" cy="7314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61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00B-4824-4322-A442-A731631A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99626"/>
            <a:ext cx="9686613" cy="2175841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8000" b="1" cap="none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پدیدآورندگان</a:t>
            </a:r>
            <a:br>
              <a:rPr lang="en-US" sz="8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</a:br>
            <a:r>
              <a:rPr lang="en-US" sz="8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			</a:t>
            </a:r>
            <a:r>
              <a:rPr lang="fa-IR" sz="6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(به ترتیب حروف الفبا)</a:t>
            </a:r>
            <a:endParaRPr lang="en-US" sz="80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9066-C218-48A8-ABD2-AED89068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85" y="3149600"/>
            <a:ext cx="8154035" cy="906088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914400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 err="1">
                <a:ln/>
                <a:cs typeface="B Nazanin" panose="00000400000000000000" pitchFamily="2" charset="-78"/>
              </a:rPr>
              <a:t>عرفانه</a:t>
            </a:r>
            <a:r>
              <a:rPr lang="fa-IR" sz="4800" b="1" dirty="0">
                <a:ln/>
                <a:cs typeface="B Nazanin" panose="00000400000000000000" pitchFamily="2" charset="-78"/>
              </a:rPr>
              <a:t> ابوالقاسمی</a:t>
            </a:r>
          </a:p>
          <a:p>
            <a:pPr marL="17065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 فرنوش ایزدیار</a:t>
            </a:r>
          </a:p>
          <a:p>
            <a:pPr marL="25193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شادی شاهی محمدی</a:t>
            </a:r>
          </a:p>
          <a:p>
            <a:pPr marL="3311525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ریحانه </a:t>
            </a:r>
            <a:r>
              <a:rPr lang="fa-IR" sz="4800" b="1" dirty="0" err="1">
                <a:ln/>
                <a:cs typeface="B Nazanin" panose="00000400000000000000" pitchFamily="2" charset="-78"/>
              </a:rPr>
              <a:t>شیرانی</a:t>
            </a:r>
            <a:endParaRPr lang="fa-IR" sz="4800" b="1" dirty="0">
              <a:ln/>
              <a:cs typeface="B Nazanin" panose="00000400000000000000" pitchFamily="2" charset="-78"/>
            </a:endParaRPr>
          </a:p>
          <a:p>
            <a:pPr marL="4064000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فاطمه </a:t>
            </a:r>
            <a:r>
              <a:rPr lang="fa-IR" sz="4800" b="1" dirty="0" err="1">
                <a:ln/>
                <a:cs typeface="B Nazanin" panose="00000400000000000000" pitchFamily="2" charset="-78"/>
              </a:rPr>
              <a:t>مهدیزاده</a:t>
            </a:r>
            <a:endParaRPr lang="fa-IR" sz="4800" b="1" dirty="0">
              <a:ln/>
              <a:cs typeface="B Nazanin" panose="00000400000000000000" pitchFamily="2" charset="-78"/>
            </a:endParaRPr>
          </a:p>
          <a:p>
            <a:pPr marL="48561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 err="1">
                <a:ln/>
                <a:cs typeface="B Nazanin" panose="00000400000000000000" pitchFamily="2" charset="-78"/>
              </a:rPr>
              <a:t>حانیه</a:t>
            </a:r>
            <a:r>
              <a:rPr lang="fa-IR" sz="4800" b="1" dirty="0">
                <a:ln/>
                <a:cs typeface="B Nazanin" panose="00000400000000000000" pitchFamily="2" charset="-78"/>
              </a:rPr>
              <a:t> میرزاده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F8681-F5B5-430B-96F3-DCF923F2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4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7A150-1F11-4D16-9F8F-8101C8B8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73F0A-35CD-4384-A4D6-550CC12D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247213"/>
            <a:ext cx="2183118" cy="2175841"/>
          </a:xfrm>
          <a:prstGeom prst="ellipse">
            <a:avLst/>
          </a:prstGeom>
        </p:spPr>
      </p:pic>
      <p:pic>
        <p:nvPicPr>
          <p:cNvPr id="1026" name="Picture 2" descr="Iranian postage stamp commemorating the 1100th birthday of Abū Bakr  Muhammad ibn Zakariyyā al-Rāzī (Rhazes) - Science History Institute Digital  Collections">
            <a:extLst>
              <a:ext uri="{FF2B5EF4-FFF2-40B4-BE49-F238E27FC236}">
                <a16:creationId xmlns:a16="http://schemas.microsoft.com/office/drawing/2014/main" id="{F0E7FCE7-E206-4BC7-AEA0-89FD2348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6665595"/>
            <a:ext cx="4899980" cy="5879976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0284695E-951F-438E-A556-16C06379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3840" y="12545571"/>
            <a:ext cx="6077458" cy="730250"/>
          </a:xfrm>
        </p:spPr>
        <p:txBody>
          <a:bodyPr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32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88A33-751A-497B-966F-4CA7E13C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5608" y="3455991"/>
            <a:ext cx="13688018" cy="76652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1192-B4E0-4646-A9FD-8FA03429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E0C6-CDFC-4079-893F-8292827E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5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B43DE-EE0D-4982-8488-89ACC32E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6" y="402987"/>
            <a:ext cx="2183118" cy="2175841"/>
          </a:xfrm>
          <a:prstGeom prst="ellipse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B6B5220-A304-484E-B763-64FCD306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27572" y="12545571"/>
            <a:ext cx="6443726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E747FFB-2E18-4338-9A9E-FF29D874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236979"/>
            <a:ext cx="5829300" cy="2175841"/>
          </a:xfrm>
        </p:spPr>
        <p:txBody>
          <a:bodyPr/>
          <a:lstStyle/>
          <a:p>
            <a:pPr algn="ctr"/>
            <a:r>
              <a:rPr lang="fa-IR" sz="800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cs typeface="B Nazanin" panose="00000400000000000000" pitchFamily="2" charset="-78"/>
              </a:rPr>
              <a:t>هفت خان</a:t>
            </a:r>
            <a:endParaRPr lang="en-US" dirty="0">
              <a:ln>
                <a:solidFill>
                  <a:schemeClr val="tx1"/>
                </a:solidFill>
              </a:ln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8C6EB-8EE0-4C37-81D0-26DFE7095C15}"/>
              </a:ext>
            </a:extLst>
          </p:cNvPr>
          <p:cNvSpPr txBox="1"/>
          <p:nvPr/>
        </p:nvSpPr>
        <p:spPr>
          <a:xfrm rot="21140310">
            <a:off x="7890861" y="4364274"/>
            <a:ext cx="553175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4000" b="1" dirty="0">
                <a:cs typeface="B Nazanin" panose="00000400000000000000" pitchFamily="2" charset="-78"/>
              </a:rPr>
              <a:t>بازنگری و اصلاح موارد فاز اول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2850B-835D-4BC1-B781-E7CA5D60D2C1}"/>
              </a:ext>
            </a:extLst>
          </p:cNvPr>
          <p:cNvSpPr txBox="1"/>
          <p:nvPr/>
        </p:nvSpPr>
        <p:spPr>
          <a:xfrm>
            <a:off x="2537148" y="4243563"/>
            <a:ext cx="3334154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4000" b="1" dirty="0" err="1">
                <a:cs typeface="B Nazanin" panose="00000400000000000000" pitchFamily="2" charset="-78"/>
              </a:rPr>
              <a:t>مدل‌سازی</a:t>
            </a:r>
            <a:r>
              <a:rPr lang="fa-IR" sz="4000" b="1" dirty="0">
                <a:cs typeface="B Nazanin" panose="00000400000000000000" pitchFamily="2" charset="-78"/>
              </a:rPr>
              <a:t> دامنه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A5689-08E8-404C-95EC-AF4A3D6FC579}"/>
              </a:ext>
            </a:extLst>
          </p:cNvPr>
          <p:cNvSpPr txBox="1"/>
          <p:nvPr/>
        </p:nvSpPr>
        <p:spPr>
          <a:xfrm>
            <a:off x="7650640" y="6211635"/>
            <a:ext cx="464910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4000" b="1" dirty="0">
                <a:cs typeface="B Nazanin" panose="00000400000000000000" pitchFamily="2" charset="-78"/>
              </a:rPr>
              <a:t>طراحی معماری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A26FD-7838-49D6-B664-32F261DB4873}"/>
              </a:ext>
            </a:extLst>
          </p:cNvPr>
          <p:cNvSpPr txBox="1"/>
          <p:nvPr/>
        </p:nvSpPr>
        <p:spPr>
          <a:xfrm>
            <a:off x="4927842" y="9293446"/>
            <a:ext cx="452159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1"/>
            <a:r>
              <a:rPr lang="fa-IR" sz="4000" b="1" dirty="0">
                <a:cs typeface="B Nazanin" panose="00000400000000000000" pitchFamily="2" charset="-78"/>
              </a:rPr>
              <a:t>استخراج مورد </a:t>
            </a:r>
            <a:r>
              <a:rPr lang="fa-IR" sz="4000" b="1" dirty="0" err="1">
                <a:cs typeface="B Nazanin" panose="00000400000000000000" pitchFamily="2" charset="-78"/>
              </a:rPr>
              <a:t>کاربردها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A358F-E782-4136-A93F-A04C02E7049B}"/>
              </a:ext>
            </a:extLst>
          </p:cNvPr>
          <p:cNvSpPr txBox="1"/>
          <p:nvPr/>
        </p:nvSpPr>
        <p:spPr>
          <a:xfrm>
            <a:off x="506494" y="10378282"/>
            <a:ext cx="424102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1"/>
            <a:r>
              <a:rPr lang="fa-IR" sz="4000" b="1" dirty="0">
                <a:cs typeface="B Nazanin" panose="00000400000000000000" pitchFamily="2" charset="-78"/>
              </a:rPr>
              <a:t>ردیابی مورد </a:t>
            </a:r>
            <a:r>
              <a:rPr lang="fa-IR" sz="4000" b="1" dirty="0" err="1">
                <a:cs typeface="B Nazanin" panose="00000400000000000000" pitchFamily="2" charset="-78"/>
              </a:rPr>
              <a:t>کاربردها</a:t>
            </a:r>
            <a:endParaRPr lang="fa-IR" sz="4000" b="1" dirty="0">
              <a:cs typeface="B Nazanin" panose="00000400000000000000" pitchFamily="2" charset="-78"/>
            </a:endParaRPr>
          </a:p>
          <a:p>
            <a:pPr algn="ctr" rtl="1"/>
            <a:r>
              <a:rPr lang="fa-IR" sz="4000" b="1" dirty="0">
                <a:cs typeface="B Nazanin" panose="00000400000000000000" pitchFamily="2" charset="-78"/>
              </a:rPr>
              <a:t>و</a:t>
            </a:r>
          </a:p>
          <a:p>
            <a:pPr algn="ctr" rtl="1"/>
            <a:r>
              <a:rPr lang="fa-IR" sz="4000" b="1" dirty="0">
                <a:cs typeface="B Nazanin" panose="00000400000000000000" pitchFamily="2" charset="-78"/>
              </a:rPr>
              <a:t>تخصیص به تکرارها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CF492-97DE-4732-9B30-F69C15B2A280}"/>
              </a:ext>
            </a:extLst>
          </p:cNvPr>
          <p:cNvSpPr txBox="1"/>
          <p:nvPr/>
        </p:nvSpPr>
        <p:spPr>
          <a:xfrm>
            <a:off x="9363444" y="3540356"/>
            <a:ext cx="99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1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32D2A-4982-475C-95A6-DA096A948FD6}"/>
              </a:ext>
            </a:extLst>
          </p:cNvPr>
          <p:cNvSpPr txBox="1"/>
          <p:nvPr/>
        </p:nvSpPr>
        <p:spPr>
          <a:xfrm>
            <a:off x="5980164" y="4180436"/>
            <a:ext cx="99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2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B3250-5CFB-4543-9A21-75624F919194}"/>
              </a:ext>
            </a:extLst>
          </p:cNvPr>
          <p:cNvSpPr txBox="1"/>
          <p:nvPr/>
        </p:nvSpPr>
        <p:spPr>
          <a:xfrm>
            <a:off x="11341267" y="5318589"/>
            <a:ext cx="993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400" dirty="0">
                <a:cs typeface="B Nazanin" panose="00000400000000000000" pitchFamily="2" charset="-78"/>
              </a:rPr>
              <a:t>3</a:t>
            </a:r>
            <a:endParaRPr lang="en-US" sz="4400" dirty="0"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701470-D4D1-4333-9C3D-550049987EDC}"/>
              </a:ext>
            </a:extLst>
          </p:cNvPr>
          <p:cNvSpPr txBox="1"/>
          <p:nvPr/>
        </p:nvSpPr>
        <p:spPr>
          <a:xfrm>
            <a:off x="7650640" y="7250439"/>
            <a:ext cx="99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800" dirty="0">
                <a:cs typeface="B Nazanin" panose="00000400000000000000" pitchFamily="2" charset="-78"/>
              </a:rPr>
              <a:t>4</a:t>
            </a:r>
            <a:endParaRPr lang="en-US" sz="4800" dirty="0"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7E487-DCEF-4BA8-8CE8-C84859451E02}"/>
              </a:ext>
            </a:extLst>
          </p:cNvPr>
          <p:cNvSpPr txBox="1"/>
          <p:nvPr/>
        </p:nvSpPr>
        <p:spPr>
          <a:xfrm>
            <a:off x="2340726" y="8030662"/>
            <a:ext cx="993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5</a:t>
            </a:r>
            <a:endParaRPr lang="en-US" sz="5400" dirty="0"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C50DB-FF65-4FD2-B574-87DBCDAEC1BC}"/>
              </a:ext>
            </a:extLst>
          </p:cNvPr>
          <p:cNvSpPr txBox="1"/>
          <p:nvPr/>
        </p:nvSpPr>
        <p:spPr>
          <a:xfrm>
            <a:off x="2837388" y="5492033"/>
            <a:ext cx="269022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رسم </a:t>
            </a:r>
            <a:r>
              <a:rPr lang="fa-IR" sz="3600" b="1" dirty="0" err="1">
                <a:cs typeface="B Nazanin" panose="00000400000000000000" pitchFamily="2" charset="-78"/>
              </a:rPr>
              <a:t>مدل‌دامنه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75CC6-9D35-4117-9EA8-7289A177EDFA}"/>
              </a:ext>
            </a:extLst>
          </p:cNvPr>
          <p:cNvSpPr txBox="1"/>
          <p:nvPr/>
        </p:nvSpPr>
        <p:spPr>
          <a:xfrm>
            <a:off x="9825254" y="7605365"/>
            <a:ext cx="322942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ترسیم نمودار بسته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D6E167-556D-4C2D-9C40-96EFF5DFC03F}"/>
              </a:ext>
            </a:extLst>
          </p:cNvPr>
          <p:cNvSpPr txBox="1"/>
          <p:nvPr/>
        </p:nvSpPr>
        <p:spPr>
          <a:xfrm>
            <a:off x="9845518" y="10533179"/>
            <a:ext cx="2825780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ترسیم نمودار</a:t>
            </a:r>
          </a:p>
          <a:p>
            <a:pPr algn="ctr"/>
            <a:r>
              <a:rPr lang="fa-IR" sz="3600" b="1" dirty="0">
                <a:cs typeface="B Nazanin" panose="00000400000000000000" pitchFamily="2" charset="-78"/>
              </a:rPr>
              <a:t>مورد </a:t>
            </a:r>
            <a:r>
              <a:rPr lang="fa-IR" sz="3600" b="1" dirty="0" err="1">
                <a:cs typeface="B Nazanin" panose="00000400000000000000" pitchFamily="2" charset="-78"/>
              </a:rPr>
              <a:t>کاربردها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1CDD2BD-B1CC-41A0-97F9-397C39CAD586}"/>
              </a:ext>
            </a:extLst>
          </p:cNvPr>
          <p:cNvCxnSpPr>
            <a:cxnSpLocks/>
            <a:stCxn id="10" idx="1"/>
            <a:endCxn id="19" idx="1"/>
          </p:cNvCxnSpPr>
          <p:nvPr/>
        </p:nvCxnSpPr>
        <p:spPr>
          <a:xfrm rot="10800000" flipH="1" flipV="1">
            <a:off x="2537148" y="4597505"/>
            <a:ext cx="300240" cy="1217693"/>
          </a:xfrm>
          <a:prstGeom prst="curvedConnector3">
            <a:avLst>
              <a:gd name="adj1" fmla="val -76139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F948A26F-901C-4D68-8CD9-90DC41A30C8D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16200000" flipH="1">
            <a:off x="10364657" y="6530054"/>
            <a:ext cx="685844" cy="146477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03A5E77B-1A7E-478D-BF7A-799069A56A71}"/>
              </a:ext>
            </a:extLst>
          </p:cNvPr>
          <p:cNvCxnSpPr>
            <a:cxnSpLocks/>
            <a:stCxn id="12" idx="3"/>
            <a:endCxn id="21" idx="0"/>
          </p:cNvCxnSpPr>
          <p:nvPr/>
        </p:nvCxnSpPr>
        <p:spPr>
          <a:xfrm>
            <a:off x="9449435" y="9647389"/>
            <a:ext cx="1808973" cy="885790"/>
          </a:xfrm>
          <a:prstGeom prst="curvedConnector2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49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rgbClr val="E4E2E1"/>
          </a:fgClr>
          <a:bgClr>
            <a:srgbClr val="D6D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CC094DF-E289-4E8A-8175-B1C113F3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35653"/>
              </p:ext>
            </p:extLst>
          </p:nvPr>
        </p:nvGraphicFramePr>
        <p:xfrm>
          <a:off x="688354" y="1822590"/>
          <a:ext cx="6568433" cy="9819866"/>
        </p:xfrm>
        <a:graphic>
          <a:graphicData uri="http://schemas.openxmlformats.org/drawingml/2006/table">
            <a:tbl>
              <a:tblPr firstRow="1" firstCol="1" bandRow="1"/>
              <a:tblGrid>
                <a:gridCol w="767871">
                  <a:extLst>
                    <a:ext uri="{9D8B030D-6E8A-4147-A177-3AD203B41FA5}">
                      <a16:colId xmlns:a16="http://schemas.microsoft.com/office/drawing/2014/main" val="3432130980"/>
                    </a:ext>
                  </a:extLst>
                </a:gridCol>
                <a:gridCol w="2929650">
                  <a:extLst>
                    <a:ext uri="{9D8B030D-6E8A-4147-A177-3AD203B41FA5}">
                      <a16:colId xmlns:a16="http://schemas.microsoft.com/office/drawing/2014/main" val="245598821"/>
                    </a:ext>
                  </a:extLst>
                </a:gridCol>
                <a:gridCol w="2870912">
                  <a:extLst>
                    <a:ext uri="{9D8B030D-6E8A-4147-A177-3AD203B41FA5}">
                      <a16:colId xmlns:a16="http://schemas.microsoft.com/office/drawing/2014/main" val="88535364"/>
                    </a:ext>
                  </a:extLst>
                </a:gridCol>
              </a:tblGrid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قانون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نتیجه دسته</a:t>
                      </a:r>
                      <a:r>
                        <a:rPr lang="fa-IR" sz="2400" b="1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2400" b="1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بندی 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لیست کلمات طوفان فکری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90411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</a:t>
                      </a:r>
                      <a:r>
                        <a:rPr lang="en-US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(C)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60276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فرستنده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فرستنده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83218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گیرنده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گیرنده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786705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بارآور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بارآور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556192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مدیر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مدیر سیستم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32831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تیم پشتیبانی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تیم پشتیبانی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22151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مامور انتقال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r>
                        <a:rPr lang="en-US" sz="2400" b="1">
                          <a:effectLst/>
                          <a:latin typeface="B Nazanin" panose="00000400000000000000" pitchFamily="2" charset="-78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مامور انتقال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780087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مامور جایگاه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مامور جایگاه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144534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1-الف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بسته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بسته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443703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1-الف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جایگاه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r>
                        <a:rPr lang="en-US" sz="2400" b="1">
                          <a:effectLst/>
                          <a:latin typeface="B Nazanin" panose="00000400000000000000" pitchFamily="2" charset="-78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جایگاه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61122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سفارش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r>
                        <a:rPr lang="en-US" sz="2400" b="1">
                          <a:effectLst/>
                          <a:latin typeface="B Nazanin" panose="00000400000000000000" pitchFamily="2" charset="-78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سفارش 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49798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شناسه یکتا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شناسه یکتا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44447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1-الف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مسیر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(C)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مسیر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464811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مبدا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مبدا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565938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مقصد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مقصد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521443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وزن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وزن بسته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389125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ابعاد </a:t>
                      </a:r>
                      <a:r>
                        <a:rPr lang="en-US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ابعاد بسته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020222"/>
                  </a:ext>
                </a:extLst>
              </a:tr>
              <a:tr h="4767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1-ه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هزینه ارسال </a:t>
                      </a:r>
                      <a:r>
                        <a:rPr lang="en-US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(A)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400" b="1" dirty="0">
                          <a:effectLst/>
                          <a:latin typeface="Book Antiqua" panose="0204060205030503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هزینه ارسال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324607"/>
                  </a:ext>
                </a:extLst>
              </a:tr>
              <a:tr h="397263"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 ...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6742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BFB17-7217-4A82-A406-4427271B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6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33" y="136975"/>
            <a:ext cx="2183118" cy="2175841"/>
          </a:xfrm>
          <a:prstGeom prst="ellipse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8777E83-5B92-45CD-93BA-5277F821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3360" y="12545571"/>
            <a:ext cx="610793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7B3A1A2-802D-4CB6-99E8-51D9F830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54" y="251306"/>
            <a:ext cx="7858379" cy="1456953"/>
          </a:xfrm>
        </p:spPr>
        <p:txBody>
          <a:bodyPr>
            <a:normAutofit/>
          </a:bodyPr>
          <a:lstStyle/>
          <a:p>
            <a:pPr algn="ctr" rtl="1"/>
            <a:r>
              <a:rPr lang="fa-IR" sz="6600" b="1" cap="none" dirty="0">
                <a:ln w="12700">
                  <a:solidFill>
                    <a:srgbClr val="00B050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B Nazanin" panose="00000400000000000000" pitchFamily="2" charset="-78"/>
              </a:rPr>
              <a:t>چند جلسه طوفان فکری</a:t>
            </a:r>
            <a:endParaRPr lang="en-US" sz="6600" b="1" cap="none" dirty="0">
              <a:ln w="12700">
                <a:solidFill>
                  <a:srgbClr val="00B050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444241-672D-4AC0-AA4B-1010033D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75" y="5760563"/>
            <a:ext cx="5066780" cy="3068365"/>
          </a:xfrm>
          <a:prstGeom prst="hexagon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A5CCA-F75A-4E6C-8447-D4858EB51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709" y="9026171"/>
            <a:ext cx="4760355" cy="3271561"/>
          </a:xfrm>
          <a:prstGeom prst="hexagon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A17E2-8CED-40FC-8FEA-4BA8BEFA8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88" y="2547316"/>
            <a:ext cx="4760355" cy="3031108"/>
          </a:xfrm>
          <a:prstGeom prst="hexagon">
            <a:avLst/>
          </a:prstGeom>
        </p:spPr>
      </p:pic>
      <p:sp>
        <p:nvSpPr>
          <p:cNvPr id="24" name="Title 12">
            <a:extLst>
              <a:ext uri="{FF2B5EF4-FFF2-40B4-BE49-F238E27FC236}">
                <a16:creationId xmlns:a16="http://schemas.microsoft.com/office/drawing/2014/main" id="{20548B8F-7BA1-4E47-8EC0-A34F2FCEECCD}"/>
              </a:ext>
            </a:extLst>
          </p:cNvPr>
          <p:cNvSpPr txBox="1">
            <a:spLocks/>
          </p:cNvSpPr>
          <p:nvPr/>
        </p:nvSpPr>
        <p:spPr>
          <a:xfrm>
            <a:off x="1028700" y="11464459"/>
            <a:ext cx="3164834" cy="1199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6600" b="1" cap="none" dirty="0">
                <a:ln w="12700">
                  <a:solidFill>
                    <a:srgbClr val="00B050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B Nazanin" panose="00000400000000000000" pitchFamily="2" charset="-78"/>
              </a:rPr>
              <a:t>و نتیجه...</a:t>
            </a:r>
            <a:endParaRPr lang="en-US" sz="6600" b="1" cap="none" dirty="0">
              <a:ln w="12700">
                <a:solidFill>
                  <a:srgbClr val="00B050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2273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45688F-B5A0-4DC5-8C45-5BA363CB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633" y="1569715"/>
            <a:ext cx="14979266" cy="105918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AE7DC-B181-44A4-91D5-87A3B94C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C37AA-DF81-4B8E-8F57-4A916C68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7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19D07-4E04-4388-A119-D5897045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247213"/>
            <a:ext cx="2183118" cy="2175841"/>
          </a:xfrm>
          <a:prstGeom prst="ellipse">
            <a:avLst/>
          </a:prstGeom>
        </p:spPr>
      </p:pic>
      <p:sp>
        <p:nvSpPr>
          <p:cNvPr id="118" name="Date Placeholder 117">
            <a:extLst>
              <a:ext uri="{FF2B5EF4-FFF2-40B4-BE49-F238E27FC236}">
                <a16:creationId xmlns:a16="http://schemas.microsoft.com/office/drawing/2014/main" id="{5A3757A8-E721-4F05-A8A9-778126C2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120" y="12545571"/>
            <a:ext cx="62501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CDCB554-9845-4B24-93CC-A62FA218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409" y="648354"/>
            <a:ext cx="5877422" cy="17747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a-IR" sz="115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مدل دامنه</a:t>
            </a:r>
            <a:endParaRPr lang="en-US" sz="11500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5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93BAC-E970-4FD1-840D-ED364CF5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000" dirty="0"/>
              <a:t> 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2D77-D74D-41BD-9668-BA9A0409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8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15A5F-8C6F-4B01-9E5F-CDD74322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550503"/>
            <a:ext cx="2183118" cy="2175841"/>
          </a:xfrm>
          <a:prstGeom prst="ellipse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D586AA3-887D-4B4A-BF76-EF353FDB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120" y="12545571"/>
            <a:ext cx="62501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80C83F2-6DCC-4E89-AEDC-41BC4471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3302" y="659502"/>
            <a:ext cx="9351899" cy="1765806"/>
          </a:xfrm>
        </p:spPr>
        <p:txBody>
          <a:bodyPr anchor="ctr"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fa-IR" sz="6000" b="1" u="sng" dirty="0">
                <a:solidFill>
                  <a:srgbClr val="3C7F98"/>
                </a:solidFill>
                <a:cs typeface="B Nazanin" panose="00000400000000000000" pitchFamily="2" charset="-78"/>
              </a:rPr>
              <a:t>طراحی معماری</a:t>
            </a:r>
          </a:p>
          <a:p>
            <a:pPr marL="0" indent="0" algn="r" rtl="1">
              <a:buNone/>
            </a:pPr>
            <a:r>
              <a:rPr lang="fa-IR" sz="6000" b="1" dirty="0">
                <a:solidFill>
                  <a:srgbClr val="3C7F98"/>
                </a:solidFill>
                <a:cs typeface="B Nazanin" panose="00000400000000000000" pitchFamily="2" charset="-78"/>
              </a:rPr>
              <a:t>		از سیستم تا </a:t>
            </a:r>
            <a:r>
              <a:rPr lang="fa-IR" sz="6000" b="1" dirty="0" err="1">
                <a:solidFill>
                  <a:srgbClr val="3C7F98"/>
                </a:solidFill>
                <a:cs typeface="B Nazanin" panose="00000400000000000000" pitchFamily="2" charset="-78"/>
              </a:rPr>
              <a:t>زیرسیستم</a:t>
            </a:r>
            <a:r>
              <a:rPr lang="fa-IR" sz="6000" b="1" dirty="0">
                <a:solidFill>
                  <a:srgbClr val="3C7F98"/>
                </a:solidFill>
                <a:cs typeface="B Nazanin" panose="00000400000000000000" pitchFamily="2" charset="-78"/>
              </a:rPr>
              <a:t>...</a:t>
            </a:r>
            <a:endParaRPr lang="en-US" sz="6000" b="1" dirty="0">
              <a:solidFill>
                <a:srgbClr val="3C7F98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FDB6F4-10E9-497A-9BAB-46523222A8C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32462" r="12820" b="39973"/>
          <a:stretch/>
        </p:blipFill>
        <p:spPr bwMode="auto">
          <a:xfrm>
            <a:off x="778192" y="7826831"/>
            <a:ext cx="12159616" cy="3749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705CFFF-1A10-4A3C-9B76-938519D630A1}"/>
              </a:ext>
            </a:extLst>
          </p:cNvPr>
          <p:cNvSpPr txBox="1">
            <a:spLocks/>
          </p:cNvSpPr>
          <p:nvPr/>
        </p:nvSpPr>
        <p:spPr>
          <a:xfrm>
            <a:off x="1074560" y="5075103"/>
            <a:ext cx="4612641" cy="1574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6000" b="1" u="sng" dirty="0">
                <a:solidFill>
                  <a:srgbClr val="3C7F98"/>
                </a:solidFill>
                <a:cs typeface="B Nazanin" panose="00000400000000000000" pitchFamily="2" charset="-78"/>
              </a:rPr>
              <a:t>معماری </a:t>
            </a:r>
            <a:r>
              <a:rPr lang="en-US" sz="6000" b="1" u="sng" dirty="0">
                <a:solidFill>
                  <a:srgbClr val="3C7F98"/>
                </a:solidFill>
                <a:cs typeface="B Nazanin" panose="00000400000000000000" pitchFamily="2" charset="-78"/>
              </a:rPr>
              <a:t>N</a:t>
            </a:r>
            <a:r>
              <a:rPr lang="fa-IR" sz="6000" b="1" u="sng" dirty="0">
                <a:solidFill>
                  <a:srgbClr val="3C7F98"/>
                </a:solidFill>
                <a:cs typeface="B Nazanin" panose="00000400000000000000" pitchFamily="2" charset="-78"/>
              </a:rPr>
              <a:t>-لایه</a:t>
            </a:r>
            <a:endParaRPr lang="en-US" sz="6000" b="1" dirty="0">
              <a:solidFill>
                <a:srgbClr val="3C7F98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BF5367D-9202-4B86-B0EB-7473E8F0DC71}"/>
              </a:ext>
            </a:extLst>
          </p:cNvPr>
          <p:cNvSpPr txBox="1">
            <a:spLocks/>
          </p:cNvSpPr>
          <p:nvPr/>
        </p:nvSpPr>
        <p:spPr>
          <a:xfrm>
            <a:off x="8147304" y="2958231"/>
            <a:ext cx="4630038" cy="40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13716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Wingdings" pitchFamily="2" charset="2"/>
              <a:buNone/>
            </a:pPr>
            <a:r>
              <a:rPr lang="fa-IR" sz="6000" b="1" u="sng" dirty="0">
                <a:solidFill>
                  <a:srgbClr val="3C7F98"/>
                </a:solidFill>
                <a:cs typeface="B Nazanin" panose="00000400000000000000" pitchFamily="2" charset="-78"/>
              </a:rPr>
              <a:t>سیستم تعاملی</a:t>
            </a:r>
          </a:p>
          <a:p>
            <a:pPr marL="796925" indent="-436563" algn="r" rtl="1">
              <a:buFont typeface="Wingdings" panose="05000000000000000000" pitchFamily="2" charset="2"/>
              <a:buChar char="q"/>
            </a:pPr>
            <a:r>
              <a:rPr lang="fa-IR" sz="3600" b="1" dirty="0">
                <a:solidFill>
                  <a:srgbClr val="3C7F98"/>
                </a:solidFill>
                <a:cs typeface="B Nazanin" panose="00000400000000000000" pitchFamily="2" charset="-78"/>
              </a:rPr>
              <a:t>رابطه خادم - مشتری</a:t>
            </a:r>
            <a:endParaRPr lang="fa-IR" sz="3200" b="1" dirty="0">
              <a:solidFill>
                <a:srgbClr val="3C7F98"/>
              </a:solidFill>
              <a:cs typeface="B Nazanin" panose="00000400000000000000" pitchFamily="2" charset="-78"/>
            </a:endParaRPr>
          </a:p>
          <a:p>
            <a:pPr marL="796925" indent="-436563" algn="r" rtl="1">
              <a:buFont typeface="Wingdings" panose="05000000000000000000" pitchFamily="2" charset="2"/>
              <a:buChar char="q"/>
            </a:pPr>
            <a:r>
              <a:rPr lang="fa-IR" sz="3600" b="1" dirty="0">
                <a:solidFill>
                  <a:srgbClr val="3C7F98"/>
                </a:solidFill>
                <a:cs typeface="B Nazanin" panose="00000400000000000000" pitchFamily="2" charset="-78"/>
              </a:rPr>
              <a:t>نیاز به سادگی تغییر</a:t>
            </a:r>
          </a:p>
          <a:p>
            <a:pPr marL="796925" indent="-436563" algn="r" rtl="1">
              <a:buFont typeface="Wingdings" panose="05000000000000000000" pitchFamily="2" charset="2"/>
              <a:buChar char="q"/>
            </a:pPr>
            <a:r>
              <a:rPr lang="fa-IR" sz="3600" b="1" dirty="0">
                <a:solidFill>
                  <a:srgbClr val="3C7F98"/>
                </a:solidFill>
                <a:cs typeface="B Nazanin" panose="00000400000000000000" pitchFamily="2" charset="-78"/>
              </a:rPr>
              <a:t>امنیت بالا</a:t>
            </a:r>
          </a:p>
          <a:p>
            <a:pPr marL="796925" indent="-436563" algn="r" rtl="1">
              <a:buFont typeface="Wingdings" panose="05000000000000000000" pitchFamily="2" charset="2"/>
              <a:buChar char="q"/>
            </a:pPr>
            <a:r>
              <a:rPr lang="fa-IR" sz="3600" b="1" dirty="0" err="1">
                <a:solidFill>
                  <a:srgbClr val="3C7F98"/>
                </a:solidFill>
                <a:cs typeface="B Nazanin" panose="00000400000000000000" pitchFamily="2" charset="-78"/>
              </a:rPr>
              <a:t>درخواست‌های</a:t>
            </a:r>
            <a:r>
              <a:rPr lang="fa-IR" sz="3600" b="1" dirty="0">
                <a:solidFill>
                  <a:srgbClr val="3C7F98"/>
                </a:solidFill>
                <a:cs typeface="B Nazanin" panose="00000400000000000000" pitchFamily="2" charset="-78"/>
              </a:rPr>
              <a:t> </a:t>
            </a:r>
            <a:r>
              <a:rPr lang="fa-IR" sz="3600" b="1" dirty="0" err="1">
                <a:solidFill>
                  <a:srgbClr val="3C7F98"/>
                </a:solidFill>
                <a:cs typeface="B Nazanin" panose="00000400000000000000" pitchFamily="2" charset="-78"/>
              </a:rPr>
              <a:t>دنباله‌دار</a:t>
            </a:r>
            <a:endParaRPr lang="fa-IR" sz="3600" b="1" dirty="0">
              <a:solidFill>
                <a:srgbClr val="3C7F98"/>
              </a:solidFill>
              <a:cs typeface="B Nazanin" panose="00000400000000000000" pitchFamily="2" charset="-78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E114EF8-DA73-4F78-A94A-FAA45159FE4D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5687202" y="5002058"/>
            <a:ext cx="2460103" cy="86013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73D2F76-AEF1-498B-95DF-43F18E77F30A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rot="16200000" flipH="1">
            <a:off x="4530661" y="5499492"/>
            <a:ext cx="1177558" cy="347711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2218AF2-89DB-467F-9200-E870AED52305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>
            <a:off x="12395201" y="1542405"/>
            <a:ext cx="382141" cy="3459653"/>
          </a:xfrm>
          <a:prstGeom prst="curvedConnector3">
            <a:avLst>
              <a:gd name="adj1" fmla="val 159821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213CA7-CBC7-4136-BB41-58033AA05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39" y="2582105"/>
            <a:ext cx="11365409" cy="102280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CAFA7-0E61-407D-A085-F08753FE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2</a:t>
            </a:r>
            <a:r>
              <a:rPr lang="en-US" sz="2000" dirty="0"/>
              <a:t> - </a:t>
            </a:r>
            <a:r>
              <a:rPr lang="en-US" sz="2000" dirty="0" err="1"/>
              <a:t>Ordibehesht</a:t>
            </a:r>
            <a:r>
              <a:rPr lang="en-US" sz="2800" dirty="0"/>
              <a:t> </a:t>
            </a:r>
            <a:r>
              <a:rPr lang="en-US" sz="2000" dirty="0"/>
              <a:t>140</a:t>
            </a:r>
            <a:r>
              <a:rPr lang="fa-IR" sz="2000" dirty="0"/>
              <a:t>3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9AAE1-E7B3-41F7-8615-C32D381E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9</a:t>
            </a:fld>
            <a:r>
              <a:rPr lang="en-US" dirty="0"/>
              <a:t>/1</a:t>
            </a:r>
            <a:r>
              <a:rPr lang="fa-IR" dirty="0"/>
              <a:t>8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E6D8BA-71E2-49F0-AB74-A07ADE5BE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9" y="670806"/>
            <a:ext cx="2183118" cy="2175841"/>
          </a:xfrm>
          <a:prstGeom prst="ellipse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4CA2362-0249-4D99-9900-76352C4A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3040" y="12545571"/>
            <a:ext cx="612825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دوم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F7FA-4071-4793-81DC-8843B3AE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790" y="670806"/>
            <a:ext cx="4254500" cy="1877383"/>
          </a:xfrm>
          <a:custGeom>
            <a:avLst/>
            <a:gdLst>
              <a:gd name="connsiteX0" fmla="*/ 0 w 4254500"/>
              <a:gd name="connsiteY0" fmla="*/ 0 h 1877383"/>
              <a:gd name="connsiteX1" fmla="*/ 404178 w 4254500"/>
              <a:gd name="connsiteY1" fmla="*/ 0 h 1877383"/>
              <a:gd name="connsiteX2" fmla="*/ 893445 w 4254500"/>
              <a:gd name="connsiteY2" fmla="*/ 0 h 1877383"/>
              <a:gd name="connsiteX3" fmla="*/ 1467803 w 4254500"/>
              <a:gd name="connsiteY3" fmla="*/ 0 h 1877383"/>
              <a:gd name="connsiteX4" fmla="*/ 1871980 w 4254500"/>
              <a:gd name="connsiteY4" fmla="*/ 0 h 1877383"/>
              <a:gd name="connsiteX5" fmla="*/ 2276158 w 4254500"/>
              <a:gd name="connsiteY5" fmla="*/ 0 h 1877383"/>
              <a:gd name="connsiteX6" fmla="*/ 2680335 w 4254500"/>
              <a:gd name="connsiteY6" fmla="*/ 0 h 1877383"/>
              <a:gd name="connsiteX7" fmla="*/ 3084513 w 4254500"/>
              <a:gd name="connsiteY7" fmla="*/ 0 h 1877383"/>
              <a:gd name="connsiteX8" fmla="*/ 3488690 w 4254500"/>
              <a:gd name="connsiteY8" fmla="*/ 0 h 1877383"/>
              <a:gd name="connsiteX9" fmla="*/ 4254500 w 4254500"/>
              <a:gd name="connsiteY9" fmla="*/ 0 h 1877383"/>
              <a:gd name="connsiteX10" fmla="*/ 4254500 w 4254500"/>
              <a:gd name="connsiteY10" fmla="*/ 506893 h 1877383"/>
              <a:gd name="connsiteX11" fmla="*/ 4254500 w 4254500"/>
              <a:gd name="connsiteY11" fmla="*/ 976239 h 1877383"/>
              <a:gd name="connsiteX12" fmla="*/ 4254500 w 4254500"/>
              <a:gd name="connsiteY12" fmla="*/ 1464359 h 1877383"/>
              <a:gd name="connsiteX13" fmla="*/ 4254500 w 4254500"/>
              <a:gd name="connsiteY13" fmla="*/ 1877383 h 1877383"/>
              <a:gd name="connsiteX14" fmla="*/ 3807778 w 4254500"/>
              <a:gd name="connsiteY14" fmla="*/ 1877383 h 1877383"/>
              <a:gd name="connsiteX15" fmla="*/ 3318510 w 4254500"/>
              <a:gd name="connsiteY15" fmla="*/ 1877383 h 1877383"/>
              <a:gd name="connsiteX16" fmla="*/ 2744153 w 4254500"/>
              <a:gd name="connsiteY16" fmla="*/ 1877383 h 1877383"/>
              <a:gd name="connsiteX17" fmla="*/ 2254885 w 4254500"/>
              <a:gd name="connsiteY17" fmla="*/ 1877383 h 1877383"/>
              <a:gd name="connsiteX18" fmla="*/ 1808163 w 4254500"/>
              <a:gd name="connsiteY18" fmla="*/ 1877383 h 1877383"/>
              <a:gd name="connsiteX19" fmla="*/ 1361440 w 4254500"/>
              <a:gd name="connsiteY19" fmla="*/ 1877383 h 1877383"/>
              <a:gd name="connsiteX20" fmla="*/ 957263 w 4254500"/>
              <a:gd name="connsiteY20" fmla="*/ 1877383 h 1877383"/>
              <a:gd name="connsiteX21" fmla="*/ 510540 w 4254500"/>
              <a:gd name="connsiteY21" fmla="*/ 1877383 h 1877383"/>
              <a:gd name="connsiteX22" fmla="*/ 0 w 4254500"/>
              <a:gd name="connsiteY22" fmla="*/ 1877383 h 1877383"/>
              <a:gd name="connsiteX23" fmla="*/ 0 w 4254500"/>
              <a:gd name="connsiteY23" fmla="*/ 1389263 h 1877383"/>
              <a:gd name="connsiteX24" fmla="*/ 0 w 4254500"/>
              <a:gd name="connsiteY24" fmla="*/ 938692 h 1877383"/>
              <a:gd name="connsiteX25" fmla="*/ 0 w 4254500"/>
              <a:gd name="connsiteY25" fmla="*/ 488120 h 1877383"/>
              <a:gd name="connsiteX26" fmla="*/ 0 w 4254500"/>
              <a:gd name="connsiteY26" fmla="*/ 0 h 18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54500" h="1877383" fill="none" extrusionOk="0">
                <a:moveTo>
                  <a:pt x="0" y="0"/>
                </a:moveTo>
                <a:cubicBezTo>
                  <a:pt x="140237" y="-33486"/>
                  <a:pt x="281914" y="44418"/>
                  <a:pt x="404178" y="0"/>
                </a:cubicBezTo>
                <a:cubicBezTo>
                  <a:pt x="526442" y="-44418"/>
                  <a:pt x="672287" y="51465"/>
                  <a:pt x="893445" y="0"/>
                </a:cubicBezTo>
                <a:cubicBezTo>
                  <a:pt x="1114603" y="-51465"/>
                  <a:pt x="1225166" y="32226"/>
                  <a:pt x="1467803" y="0"/>
                </a:cubicBezTo>
                <a:cubicBezTo>
                  <a:pt x="1710440" y="-32226"/>
                  <a:pt x="1757233" y="41519"/>
                  <a:pt x="1871980" y="0"/>
                </a:cubicBezTo>
                <a:cubicBezTo>
                  <a:pt x="1986727" y="-41519"/>
                  <a:pt x="2074788" y="32934"/>
                  <a:pt x="2276158" y="0"/>
                </a:cubicBezTo>
                <a:cubicBezTo>
                  <a:pt x="2477528" y="-32934"/>
                  <a:pt x="2578919" y="5852"/>
                  <a:pt x="2680335" y="0"/>
                </a:cubicBezTo>
                <a:cubicBezTo>
                  <a:pt x="2781751" y="-5852"/>
                  <a:pt x="2986992" y="47927"/>
                  <a:pt x="3084513" y="0"/>
                </a:cubicBezTo>
                <a:cubicBezTo>
                  <a:pt x="3182034" y="-47927"/>
                  <a:pt x="3407626" y="7035"/>
                  <a:pt x="3488690" y="0"/>
                </a:cubicBezTo>
                <a:cubicBezTo>
                  <a:pt x="3569754" y="-7035"/>
                  <a:pt x="3880596" y="27496"/>
                  <a:pt x="4254500" y="0"/>
                </a:cubicBezTo>
                <a:cubicBezTo>
                  <a:pt x="4302634" y="179748"/>
                  <a:pt x="4227388" y="307032"/>
                  <a:pt x="4254500" y="506893"/>
                </a:cubicBezTo>
                <a:cubicBezTo>
                  <a:pt x="4281612" y="706754"/>
                  <a:pt x="4226420" y="766240"/>
                  <a:pt x="4254500" y="976239"/>
                </a:cubicBezTo>
                <a:cubicBezTo>
                  <a:pt x="4282580" y="1186238"/>
                  <a:pt x="4240831" y="1317956"/>
                  <a:pt x="4254500" y="1464359"/>
                </a:cubicBezTo>
                <a:cubicBezTo>
                  <a:pt x="4268169" y="1610762"/>
                  <a:pt x="4245730" y="1781243"/>
                  <a:pt x="4254500" y="1877383"/>
                </a:cubicBezTo>
                <a:cubicBezTo>
                  <a:pt x="4134284" y="1901795"/>
                  <a:pt x="3952669" y="1828157"/>
                  <a:pt x="3807778" y="1877383"/>
                </a:cubicBezTo>
                <a:cubicBezTo>
                  <a:pt x="3662887" y="1926609"/>
                  <a:pt x="3562550" y="1839284"/>
                  <a:pt x="3318510" y="1877383"/>
                </a:cubicBezTo>
                <a:cubicBezTo>
                  <a:pt x="3074470" y="1915482"/>
                  <a:pt x="2944017" y="1871159"/>
                  <a:pt x="2744153" y="1877383"/>
                </a:cubicBezTo>
                <a:cubicBezTo>
                  <a:pt x="2544289" y="1883607"/>
                  <a:pt x="2472420" y="1870888"/>
                  <a:pt x="2254885" y="1877383"/>
                </a:cubicBezTo>
                <a:cubicBezTo>
                  <a:pt x="2037350" y="1883878"/>
                  <a:pt x="1944961" y="1848226"/>
                  <a:pt x="1808163" y="1877383"/>
                </a:cubicBezTo>
                <a:cubicBezTo>
                  <a:pt x="1671365" y="1906540"/>
                  <a:pt x="1546211" y="1854674"/>
                  <a:pt x="1361440" y="1877383"/>
                </a:cubicBezTo>
                <a:cubicBezTo>
                  <a:pt x="1176669" y="1900092"/>
                  <a:pt x="1158538" y="1868802"/>
                  <a:pt x="957263" y="1877383"/>
                </a:cubicBezTo>
                <a:cubicBezTo>
                  <a:pt x="755988" y="1885964"/>
                  <a:pt x="632502" y="1873371"/>
                  <a:pt x="510540" y="1877383"/>
                </a:cubicBezTo>
                <a:cubicBezTo>
                  <a:pt x="388578" y="1881395"/>
                  <a:pt x="224013" y="1831516"/>
                  <a:pt x="0" y="1877383"/>
                </a:cubicBezTo>
                <a:cubicBezTo>
                  <a:pt x="-19029" y="1714684"/>
                  <a:pt x="46585" y="1515811"/>
                  <a:pt x="0" y="1389263"/>
                </a:cubicBezTo>
                <a:cubicBezTo>
                  <a:pt x="-46585" y="1262715"/>
                  <a:pt x="46047" y="1099275"/>
                  <a:pt x="0" y="938692"/>
                </a:cubicBezTo>
                <a:cubicBezTo>
                  <a:pt x="-46047" y="778109"/>
                  <a:pt x="4404" y="695663"/>
                  <a:pt x="0" y="488120"/>
                </a:cubicBezTo>
                <a:cubicBezTo>
                  <a:pt x="-4404" y="280577"/>
                  <a:pt x="1055" y="204790"/>
                  <a:pt x="0" y="0"/>
                </a:cubicBezTo>
                <a:close/>
              </a:path>
              <a:path w="4254500" h="1877383" stroke="0" extrusionOk="0">
                <a:moveTo>
                  <a:pt x="0" y="0"/>
                </a:moveTo>
                <a:cubicBezTo>
                  <a:pt x="207712" y="-4272"/>
                  <a:pt x="385393" y="17034"/>
                  <a:pt x="489268" y="0"/>
                </a:cubicBezTo>
                <a:cubicBezTo>
                  <a:pt x="593143" y="-17034"/>
                  <a:pt x="800716" y="48327"/>
                  <a:pt x="978535" y="0"/>
                </a:cubicBezTo>
                <a:cubicBezTo>
                  <a:pt x="1156354" y="-48327"/>
                  <a:pt x="1310416" y="24791"/>
                  <a:pt x="1552893" y="0"/>
                </a:cubicBezTo>
                <a:cubicBezTo>
                  <a:pt x="1795370" y="-24791"/>
                  <a:pt x="1802539" y="26291"/>
                  <a:pt x="2042160" y="0"/>
                </a:cubicBezTo>
                <a:cubicBezTo>
                  <a:pt x="2281781" y="-26291"/>
                  <a:pt x="2246441" y="1611"/>
                  <a:pt x="2446338" y="0"/>
                </a:cubicBezTo>
                <a:cubicBezTo>
                  <a:pt x="2646235" y="-1611"/>
                  <a:pt x="2833548" y="44656"/>
                  <a:pt x="3020695" y="0"/>
                </a:cubicBezTo>
                <a:cubicBezTo>
                  <a:pt x="3207842" y="-44656"/>
                  <a:pt x="3291478" y="14137"/>
                  <a:pt x="3467418" y="0"/>
                </a:cubicBezTo>
                <a:cubicBezTo>
                  <a:pt x="3643358" y="-14137"/>
                  <a:pt x="4046257" y="55933"/>
                  <a:pt x="4254500" y="0"/>
                </a:cubicBezTo>
                <a:cubicBezTo>
                  <a:pt x="4306096" y="117509"/>
                  <a:pt x="4237447" y="341105"/>
                  <a:pt x="4254500" y="450572"/>
                </a:cubicBezTo>
                <a:cubicBezTo>
                  <a:pt x="4271553" y="560039"/>
                  <a:pt x="4247126" y="809095"/>
                  <a:pt x="4254500" y="901144"/>
                </a:cubicBezTo>
                <a:cubicBezTo>
                  <a:pt x="4261874" y="993193"/>
                  <a:pt x="4252143" y="1174561"/>
                  <a:pt x="4254500" y="1351716"/>
                </a:cubicBezTo>
                <a:cubicBezTo>
                  <a:pt x="4256857" y="1528871"/>
                  <a:pt x="4201677" y="1752129"/>
                  <a:pt x="4254500" y="1877383"/>
                </a:cubicBezTo>
                <a:cubicBezTo>
                  <a:pt x="4092112" y="1897190"/>
                  <a:pt x="3844668" y="1851083"/>
                  <a:pt x="3722688" y="1877383"/>
                </a:cubicBezTo>
                <a:cubicBezTo>
                  <a:pt x="3600708" y="1903683"/>
                  <a:pt x="3459054" y="1868426"/>
                  <a:pt x="3318510" y="1877383"/>
                </a:cubicBezTo>
                <a:cubicBezTo>
                  <a:pt x="3177966" y="1886340"/>
                  <a:pt x="3013727" y="1853542"/>
                  <a:pt x="2914333" y="1877383"/>
                </a:cubicBezTo>
                <a:cubicBezTo>
                  <a:pt x="2814939" y="1901224"/>
                  <a:pt x="2686705" y="1876327"/>
                  <a:pt x="2467610" y="1877383"/>
                </a:cubicBezTo>
                <a:cubicBezTo>
                  <a:pt x="2248515" y="1878439"/>
                  <a:pt x="2206388" y="1875483"/>
                  <a:pt x="2020888" y="1877383"/>
                </a:cubicBezTo>
                <a:cubicBezTo>
                  <a:pt x="1835388" y="1879283"/>
                  <a:pt x="1750026" y="1834034"/>
                  <a:pt x="1489075" y="1877383"/>
                </a:cubicBezTo>
                <a:cubicBezTo>
                  <a:pt x="1228124" y="1920732"/>
                  <a:pt x="1058740" y="1862862"/>
                  <a:pt x="914717" y="1877383"/>
                </a:cubicBezTo>
                <a:cubicBezTo>
                  <a:pt x="770694" y="1891904"/>
                  <a:pt x="701314" y="1863373"/>
                  <a:pt x="510540" y="1877383"/>
                </a:cubicBezTo>
                <a:cubicBezTo>
                  <a:pt x="319766" y="1891393"/>
                  <a:pt x="252895" y="1839408"/>
                  <a:pt x="0" y="1877383"/>
                </a:cubicBezTo>
                <a:cubicBezTo>
                  <a:pt x="-4651" y="1679160"/>
                  <a:pt x="27602" y="1547263"/>
                  <a:pt x="0" y="1370490"/>
                </a:cubicBezTo>
                <a:cubicBezTo>
                  <a:pt x="-27602" y="1193717"/>
                  <a:pt x="57291" y="1001011"/>
                  <a:pt x="0" y="863596"/>
                </a:cubicBezTo>
                <a:cubicBezTo>
                  <a:pt x="-57291" y="726181"/>
                  <a:pt x="14115" y="202505"/>
                  <a:pt x="0" y="0"/>
                </a:cubicBezTo>
                <a:close/>
              </a:path>
            </a:pathLst>
          </a:custGeom>
          <a:solidFill>
            <a:srgbClr val="84CAE3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 rtl="1"/>
            <a:r>
              <a:rPr lang="fa-IR" sz="72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cs typeface="B Nazanin" panose="00000400000000000000" pitchFamily="2" charset="-78"/>
              </a:rPr>
              <a:t>نمودار بسته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4965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2110</TotalTime>
  <Words>994</Words>
  <Application>Microsoft Office PowerPoint</Application>
  <PresentationFormat>Custom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B Nazanin</vt:lpstr>
      <vt:lpstr>Book Antiqua</vt:lpstr>
      <vt:lpstr>Calibri</vt:lpstr>
      <vt:lpstr>Rockwell</vt:lpstr>
      <vt:lpstr>Rockwell Condensed</vt:lpstr>
      <vt:lpstr>Wingdings</vt:lpstr>
      <vt:lpstr>Wood Type</vt:lpstr>
      <vt:lpstr>ICO Iran’s  Carriage  Organization Phase 2 - Team No. 15</vt:lpstr>
      <vt:lpstr>RACI Matrix</vt:lpstr>
      <vt:lpstr>PowerPoint Presentation</vt:lpstr>
      <vt:lpstr>پدیدآورندگان    (به ترتیب حروف الفبا)</vt:lpstr>
      <vt:lpstr>هفت خان</vt:lpstr>
      <vt:lpstr>چند جلسه طوفان فکری</vt:lpstr>
      <vt:lpstr>PowerPoint Presentation</vt:lpstr>
      <vt:lpstr>PowerPoint Presentation</vt:lpstr>
      <vt:lpstr>نمودار بسته</vt:lpstr>
      <vt:lpstr>اعمال قوانین طراحی نرم‌افزار</vt:lpstr>
      <vt:lpstr>شناسایی و تعیین قلمرو مورد کاربردها</vt:lpstr>
      <vt:lpstr>ماتریس ردیابی نیازمندی</vt:lpstr>
      <vt:lpstr>نمودار مورد کاربرد</vt:lpstr>
      <vt:lpstr>PowerPoint Presentation</vt:lpstr>
      <vt:lpstr>PowerPoint Presentation</vt:lpstr>
      <vt:lpstr>PowerPoint Presentation</vt:lpstr>
      <vt:lpstr>PowerPoint Presentation</vt:lpstr>
      <vt:lpstr>سپاس فراوان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 Iran’s Carriage Organization</dc:title>
  <dc:creator>Farnoosh Izadyar</dc:creator>
  <cp:lastModifiedBy>Farnoosh Izadyar</cp:lastModifiedBy>
  <cp:revision>132</cp:revision>
  <dcterms:created xsi:type="dcterms:W3CDTF">2024-03-13T06:04:41Z</dcterms:created>
  <dcterms:modified xsi:type="dcterms:W3CDTF">2024-08-15T08:22:30Z</dcterms:modified>
</cp:coreProperties>
</file>